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282" r:id="rId7"/>
    <p:sldId id="281" r:id="rId8"/>
    <p:sldId id="268" r:id="rId9"/>
    <p:sldId id="267" r:id="rId10"/>
    <p:sldId id="269" r:id="rId11"/>
    <p:sldId id="270" r:id="rId12"/>
    <p:sldId id="271" r:id="rId13"/>
    <p:sldId id="272" r:id="rId14"/>
    <p:sldId id="280" r:id="rId15"/>
    <p:sldId id="274" r:id="rId16"/>
    <p:sldId id="275" r:id="rId17"/>
    <p:sldId id="276" r:id="rId18"/>
    <p:sldId id="277" r:id="rId19"/>
    <p:sldId id="278" r:id="rId20"/>
    <p:sldId id="283" r:id="rId21"/>
    <p:sldId id="26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>
      <p:cViewPr varScale="1">
        <p:scale>
          <a:sx n="79" d="100"/>
          <a:sy n="79" d="100"/>
        </p:scale>
        <p:origin x="85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228600" cy="2286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E7950-3C9E-3E3C-F6DE-88F9CFF7EE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E891B0-D84B-5ED8-A01D-F052ECA229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2EFF1F-6799-C23F-B8B8-5DF2FFEB1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D4B85-FD6E-4C50-8DDC-01304E4F553F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5FC43-2AF4-A1F0-22C0-F66E26556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A9C5D-41F3-522B-5415-3A46FC936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B8A2-2A1A-45FA-8F49-D3FB3E430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17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391CA-AC6A-6F08-3B88-FAC876053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8D189F-BE47-B3D3-FA94-8385073D86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254CD-1D0A-9A99-102A-3C831D174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D4B85-FD6E-4C50-8DDC-01304E4F553F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8119F-3A49-35C2-7E99-C786EA208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87F5B2-4699-9A05-F901-39B577FA2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B8A2-2A1A-45FA-8F49-D3FB3E430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55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9FEC8F-D204-2551-F58D-5AAFCEF4EA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F5EE19-DE19-DE10-1BAD-A53D7CDCCA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F23B28-A17B-2F8C-D4BD-DDD504489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D4B85-FD6E-4C50-8DDC-01304E4F553F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6F044-BF42-72B0-7E79-F7047D79C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36E1E8-7329-77C3-A4A4-1B09EF845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B8A2-2A1A-45FA-8F49-D3FB3E430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52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29445-63DC-6DCA-2CF1-1B6BBBFA8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3AA85-1559-8488-D00C-8C09289D3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D7E2DC-C05C-0BA7-6F0E-59A3531F8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D4B85-FD6E-4C50-8DDC-01304E4F553F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AF4A7-F11E-1AB0-7D78-D5C386609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B5C233-8371-E76F-FB63-51DBCF790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B8A2-2A1A-45FA-8F49-D3FB3E430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119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8F5D0-AF98-1565-A042-A0D63BA34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4FE905-BB15-0699-DEAC-0A872EC87F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1ACA12-8ED7-1780-817A-82EFD01CE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D4B85-FD6E-4C50-8DDC-01304E4F553F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0B30D-E11B-BD45-82C0-18740BFE5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E64BC6-20FA-88D3-1BDE-C38405305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B8A2-2A1A-45FA-8F49-D3FB3E430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491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92D77-AFC0-C4CB-BED2-59A5FF9D9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6BE98-A4AF-EB71-0FC9-2B07653358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18B70F-EF6D-0587-FB07-4F30B31E5E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622FFF-0728-DEF7-F9E4-776332D6F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D4B85-FD6E-4C50-8DDC-01304E4F553F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8D189C-1307-855F-159A-88B47D04B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91C767-4DC7-DE54-6B8F-2F5E6F216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B8A2-2A1A-45FA-8F49-D3FB3E430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67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24481-0650-C9F6-09C2-489C698F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D9FB3A-9A78-33CC-0FD9-B3CF2A0B7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37378D-DF19-2E6D-8764-6806E09509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533ACE-6737-6560-9E5D-99202F3C31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2A21EE-14C1-69BC-3E2B-C226BFF05B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B51C3D-7367-0373-BBB6-745BE16DA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D4B85-FD6E-4C50-8DDC-01304E4F553F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229723-A181-392C-127E-B207A20C7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6A77C2-F29C-C2AF-F237-02B9E3E47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B8A2-2A1A-45FA-8F49-D3FB3E430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17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0C5A6-FE74-C263-C165-6A3BD827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9977C1-4DB4-E85D-F8CC-0DC330E9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D4B85-FD6E-4C50-8DDC-01304E4F553F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3E5B50-8549-901D-75AF-9C0365DD0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E144D9-9D3F-2741-B173-BB424673F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B8A2-2A1A-45FA-8F49-D3FB3E430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14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F195AB-4FC4-FC1C-C546-0A37C9CF6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D4B85-FD6E-4C50-8DDC-01304E4F553F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BA3E4A-BC6D-8C1E-8CFE-1FF874004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BCFA50-EE29-79FE-B233-9D2BA875A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B8A2-2A1A-45FA-8F49-D3FB3E430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79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42C60-A206-D0F8-BA60-D33CE3402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554E3-8BB1-7F29-3844-FA2AAC386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0ABBA3-1279-D79A-B8DB-1152A9D860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16D039-0D28-0D78-8337-A68F0A855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D4B85-FD6E-4C50-8DDC-01304E4F553F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3771F4-A9DF-646B-DA10-C1C7EE6E9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12E043-65C5-0861-29CC-8A6F65D99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B8A2-2A1A-45FA-8F49-D3FB3E430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634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F911B-2AC5-0EA2-B720-32EDFBC0C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864E26-E450-EF35-B7AE-F32D217230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876D39-8539-578A-F561-F31B6F52B4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828BB9-FA2F-7A01-B5FE-79AFE3654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D4B85-FD6E-4C50-8DDC-01304E4F553F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C4AC9A-CB1A-84A4-2A0A-C56AD8777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A41DFF-385F-505E-6539-C75C2E083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B8A2-2A1A-45FA-8F49-D3FB3E430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344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1F0F5A-3674-C5BE-8558-14FC09438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7C4FDE-7C24-9092-EB7F-E146FC69C2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ADAF92-7227-47D7-0006-643E98CD45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D4B85-FD6E-4C50-8DDC-01304E4F553F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CFA56-8F93-7EF5-81C3-0DF09ED6DC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12C2E-CB1B-35B6-9B7F-00F66D5ABE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CB8A2-2A1A-45FA-8F49-D3FB3E430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52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3626A-70ED-EC97-F384-5E39D98B3B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50 Years of Prolog:</a:t>
            </a:r>
            <a:br>
              <a:rPr lang="en-US" dirty="0"/>
            </a:br>
            <a:r>
              <a:rPr lang="en-US" dirty="0"/>
              <a:t>Becoming More Declarative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F18CD6-7724-7EAD-B874-9DEEAC3515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/>
              <a:t>by</a:t>
            </a:r>
          </a:p>
          <a:p>
            <a:r>
              <a:rPr lang="en-US" dirty="0"/>
              <a:t>David S. Warren</a:t>
            </a:r>
          </a:p>
          <a:p>
            <a:r>
              <a:rPr lang="en-US" dirty="0"/>
              <a:t>Stony Brook University</a:t>
            </a:r>
          </a:p>
        </p:txBody>
      </p:sp>
    </p:spTree>
    <p:extLst>
      <p:ext uri="{BB962C8B-B14F-4D97-AF65-F5344CB8AC3E}">
        <p14:creationId xmlns:p14="http://schemas.microsoft.com/office/powerpoint/2010/main" val="2845442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9612A-80DE-BDFE-C95A-9583DCAE0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What’s Wrong?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FA6F8-4658-D839-4811-D9F7C2052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0397"/>
            <a:ext cx="10515600" cy="2821709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/>
              <a:t>Programs can be </a:t>
            </a:r>
            <a:r>
              <a:rPr lang="en-US" sz="3000" b="1" dirty="0"/>
              <a:t>understood</a:t>
            </a:r>
            <a:r>
              <a:rPr lang="en-US" sz="3000" dirty="0"/>
              <a:t> declaratively but they must be </a:t>
            </a:r>
            <a:r>
              <a:rPr lang="en-US" sz="3000" b="1" dirty="0"/>
              <a:t>written</a:t>
            </a:r>
            <a:r>
              <a:rPr lang="en-US" sz="3000" dirty="0"/>
              <a:t> with a firm eye on their procedural meanings: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600" dirty="0"/>
              <a:t>Order of atoms in a rule body can be critical.  Esp. for arithmetic. 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600" dirty="0"/>
              <a:t>“Blind” search of Prolog can be explosive.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600" dirty="0"/>
              <a:t>Evaluation can loop infinitely, doing redundant computation.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600" dirty="0"/>
              <a:t>Negative knowledge can be problematic.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600" dirty="0"/>
              <a:t>How a problem is decomposed can greatly affect its solution efficiency.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1D3E405-37A1-F7FF-AFE6-6EC35C11F49E}"/>
              </a:ext>
            </a:extLst>
          </p:cNvPr>
          <p:cNvSpPr txBox="1">
            <a:spLocks/>
          </p:cNvSpPr>
          <p:nvPr/>
        </p:nvSpPr>
        <p:spPr>
          <a:xfrm>
            <a:off x="838200" y="4647334"/>
            <a:ext cx="10515600" cy="1679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CA46A1B-2A5E-9A58-3476-D5A18054BF13}"/>
              </a:ext>
            </a:extLst>
          </p:cNvPr>
          <p:cNvSpPr txBox="1">
            <a:spLocks/>
          </p:cNvSpPr>
          <p:nvPr/>
        </p:nvSpPr>
        <p:spPr>
          <a:xfrm>
            <a:off x="838200" y="4343400"/>
            <a:ext cx="10515600" cy="16795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Problem:</a:t>
            </a:r>
          </a:p>
          <a:p>
            <a:pPr lvl="1"/>
            <a:r>
              <a:rPr lang="en-US" b="1" dirty="0"/>
              <a:t>Declaratively</a:t>
            </a:r>
            <a:r>
              <a:rPr lang="en-US" dirty="0"/>
              <a:t> correct programs are </a:t>
            </a:r>
            <a:r>
              <a:rPr lang="en-US" b="1" dirty="0"/>
              <a:t>procedurally</a:t>
            </a:r>
            <a:r>
              <a:rPr lang="en-US" dirty="0"/>
              <a:t> incorrect.</a:t>
            </a:r>
          </a:p>
          <a:p>
            <a:r>
              <a:rPr lang="en-US" dirty="0"/>
              <a:t>Solution: </a:t>
            </a:r>
            <a:r>
              <a:rPr lang="en-US" b="1" dirty="0"/>
              <a:t>More declarative</a:t>
            </a:r>
          </a:p>
          <a:p>
            <a:pPr lvl="1"/>
            <a:r>
              <a:rPr lang="en-US" dirty="0"/>
              <a:t>Make more programs procedurally correct</a:t>
            </a:r>
            <a:endParaRPr lang="en-US" b="1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965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AB468-F1CB-DAF1-7BB4-C14EC9002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More Declarativity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6A739F8-1AFB-EA35-B700-20A9E57DD03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49311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“Constraint processing” addresses arithmetic and “blind” combinatorial search:</a:t>
            </a:r>
          </a:p>
          <a:p>
            <a:pPr lvl="1"/>
            <a:r>
              <a:rPr lang="en-US" dirty="0"/>
              <a:t>Constraint Logic Programming over:</a:t>
            </a:r>
          </a:p>
          <a:p>
            <a:pPr lvl="2"/>
            <a:r>
              <a:rPr lang="en-US" dirty="0"/>
              <a:t>Finite domains, Reals, Boolean, …</a:t>
            </a:r>
          </a:p>
          <a:p>
            <a:r>
              <a:rPr lang="en-US" dirty="0"/>
              <a:t>“Program transformation” addresses problem decomposition:</a:t>
            </a:r>
          </a:p>
          <a:p>
            <a:pPr lvl="1"/>
            <a:r>
              <a:rPr lang="en-US" dirty="0"/>
              <a:t>Partial evaluation, fold-unfold transformations, RDB optimizations</a:t>
            </a:r>
          </a:p>
          <a:p>
            <a:pPr lvl="1"/>
            <a:r>
              <a:rPr lang="en-US" dirty="0"/>
              <a:t>Open-ended: </a:t>
            </a:r>
            <a:r>
              <a:rPr lang="en-US" i="1" dirty="0"/>
              <a:t>much </a:t>
            </a:r>
            <a:r>
              <a:rPr lang="en-US" dirty="0"/>
              <a:t>more work to be done.</a:t>
            </a:r>
          </a:p>
          <a:p>
            <a:r>
              <a:rPr lang="en-US" dirty="0"/>
              <a:t>“Tabling” addresses nontermination, performance, and negation issues:</a:t>
            </a:r>
          </a:p>
          <a:p>
            <a:pPr lvl="1"/>
            <a:r>
              <a:rPr lang="en-US" dirty="0"/>
              <a:t>Will be the topic of the rest of this talk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127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91C7C-D696-C0AE-28A3-827ACE702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Tabling: for Termination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5E5C6-9CB1-D4F0-F280-A61889F79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29000"/>
            <a:ext cx="10515600" cy="2613026"/>
          </a:xfrm>
        </p:spPr>
        <p:txBody>
          <a:bodyPr/>
          <a:lstStyle/>
          <a:p>
            <a:r>
              <a:rPr lang="en-US" dirty="0"/>
              <a:t>Prolog evaluation loops.</a:t>
            </a:r>
          </a:p>
          <a:p>
            <a:pPr lvl="1"/>
            <a:r>
              <a:rPr lang="en-US" dirty="0"/>
              <a:t>Prolog programmer: “Of course it loops; it’s left recursive”</a:t>
            </a:r>
          </a:p>
          <a:p>
            <a:pPr lvl="1"/>
            <a:r>
              <a:rPr lang="en-US" dirty="0"/>
              <a:t>Declarative programmer: “Right recursion (see ancestor) loops, too.  Why must either loop?”</a:t>
            </a:r>
          </a:p>
          <a:p>
            <a:r>
              <a:rPr lang="en-US" dirty="0"/>
              <a:t>Tabled evaluation terminates both (and many more)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571FD1-127E-B48B-7882-F8CD7B629F1A}"/>
              </a:ext>
            </a:extLst>
          </p:cNvPr>
          <p:cNvSpPr txBox="1"/>
          <p:nvPr/>
        </p:nvSpPr>
        <p:spPr>
          <a:xfrm>
            <a:off x="1524000" y="1690688"/>
            <a:ext cx="92894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 </a:t>
            </a:r>
            <a:r>
              <a:rPr lang="en-US" sz="2400" dirty="0" err="1"/>
              <a:t>trans_close</a:t>
            </a:r>
            <a:r>
              <a:rPr lang="en-US" sz="2400" dirty="0"/>
              <a:t>(X,Y) :- edge(X,Y).                                                       edge(</a:t>
            </a:r>
            <a:r>
              <a:rPr lang="en-US" sz="2400" dirty="0" err="1"/>
              <a:t>a,b</a:t>
            </a:r>
            <a:r>
              <a:rPr lang="en-US" sz="2400" dirty="0"/>
              <a:t>).</a:t>
            </a:r>
          </a:p>
          <a:p>
            <a:r>
              <a:rPr lang="en-US" sz="2400" dirty="0"/>
              <a:t>  </a:t>
            </a:r>
            <a:r>
              <a:rPr lang="en-US" sz="2400" dirty="0" err="1"/>
              <a:t>trans_close</a:t>
            </a:r>
            <a:r>
              <a:rPr lang="en-US" sz="2400" dirty="0"/>
              <a:t>(X,Y) :- </a:t>
            </a:r>
            <a:r>
              <a:rPr lang="en-US" sz="2400" dirty="0" err="1"/>
              <a:t>trans_close</a:t>
            </a:r>
            <a:r>
              <a:rPr lang="en-US" sz="2400" dirty="0"/>
              <a:t>(X,Z), edge(Z,Y).                        edge(</a:t>
            </a:r>
            <a:r>
              <a:rPr lang="en-US" sz="2400" dirty="0" err="1"/>
              <a:t>b,c</a:t>
            </a:r>
            <a:r>
              <a:rPr lang="en-US" sz="2400" dirty="0"/>
              <a:t>).</a:t>
            </a:r>
          </a:p>
          <a:p>
            <a:r>
              <a:rPr lang="en-US" sz="2400" dirty="0"/>
              <a:t>                                                                                                            edge(</a:t>
            </a:r>
            <a:r>
              <a:rPr lang="en-US" sz="2400" dirty="0" err="1"/>
              <a:t>c,b</a:t>
            </a:r>
            <a:r>
              <a:rPr lang="en-US" sz="2400" dirty="0"/>
              <a:t>).</a:t>
            </a:r>
          </a:p>
          <a:p>
            <a:r>
              <a:rPr lang="en-US" sz="2400" dirty="0"/>
              <a:t>?- </a:t>
            </a:r>
            <a:r>
              <a:rPr lang="en-US" sz="2400" dirty="0" err="1"/>
              <a:t>trans_close</a:t>
            </a:r>
            <a:r>
              <a:rPr lang="en-US" sz="2400" dirty="0"/>
              <a:t>(</a:t>
            </a:r>
            <a:r>
              <a:rPr lang="en-US" sz="2400" dirty="0" err="1"/>
              <a:t>a,X</a:t>
            </a:r>
            <a:r>
              <a:rPr lang="en-US" sz="2400" dirty="0"/>
              <a:t>).    X=b ; X=c ; X=b ; X=c ; … &lt;infinite loop&gt;</a:t>
            </a:r>
          </a:p>
        </p:txBody>
      </p:sp>
    </p:spTree>
    <p:extLst>
      <p:ext uri="{BB962C8B-B14F-4D97-AF65-F5344CB8AC3E}">
        <p14:creationId xmlns:p14="http://schemas.microsoft.com/office/powerpoint/2010/main" val="239342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57FB9-5AD0-7463-1A3F-B419FCC5A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364" y="22297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Tabled Evaluation</a:t>
            </a:r>
            <a:br>
              <a:rPr lang="en-US" dirty="0"/>
            </a:br>
            <a:r>
              <a:rPr lang="en-US" sz="2400" dirty="0"/>
              <a:t>(not your father’s </a:t>
            </a:r>
            <a:r>
              <a:rPr lang="en-US" sz="2400" dirty="0" err="1"/>
              <a:t>memoization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A59F1-06A9-DF73-B87E-B8526D1D9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8534"/>
            <a:ext cx="10716492" cy="4351338"/>
          </a:xfrm>
        </p:spPr>
        <p:txBody>
          <a:bodyPr>
            <a:normAutofit/>
          </a:bodyPr>
          <a:lstStyle/>
          <a:p>
            <a:r>
              <a:rPr lang="en-US" dirty="0"/>
              <a:t>Think of deterministic machines carrying out procedural evaluation </a:t>
            </a:r>
          </a:p>
          <a:p>
            <a:pPr lvl="1"/>
            <a:r>
              <a:rPr lang="en-US" dirty="0"/>
              <a:t>Recall multiple deterministic machine model of Prolog execution.</a:t>
            </a:r>
          </a:p>
          <a:p>
            <a:r>
              <a:rPr lang="en-US" dirty="0"/>
              <a:t>Prolog simulates these by depth-first, backtracking</a:t>
            </a:r>
          </a:p>
          <a:p>
            <a:r>
              <a:rPr lang="en-US" dirty="0"/>
              <a:t>Tabled evaluation maintains global tables of calls and answers:</a:t>
            </a:r>
          </a:p>
          <a:p>
            <a:pPr lvl="1"/>
            <a:r>
              <a:rPr lang="en-US" dirty="0"/>
              <a:t>When a machine calls a goal, it checks for a table:</a:t>
            </a:r>
          </a:p>
          <a:p>
            <a:pPr lvl="2"/>
            <a:r>
              <a:rPr lang="en-US" dirty="0"/>
              <a:t>If call is in table, it suspends on the table and creates copy to return each answer as it shows up</a:t>
            </a:r>
          </a:p>
          <a:p>
            <a:pPr lvl="2"/>
            <a:r>
              <a:rPr lang="en-US" dirty="0"/>
              <a:t>If not in the table, it adds it, suspends on the table, and starts machines for each clause</a:t>
            </a:r>
          </a:p>
          <a:p>
            <a:pPr lvl="1"/>
            <a:r>
              <a:rPr lang="en-US" dirty="0"/>
              <a:t>When a machine returns an answer for a call, it adds it to the table, and fails</a:t>
            </a:r>
          </a:p>
          <a:p>
            <a:pPr lvl="1"/>
            <a:r>
              <a:rPr lang="en-US" dirty="0"/>
              <a:t>Answers to query are those in table when computation ceases.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1738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35137-52BA-A3A3-39DB-0048358E0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227" y="-2753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Tabled Eval of </a:t>
            </a:r>
            <a:r>
              <a:rPr lang="en-US" dirty="0" err="1"/>
              <a:t>tc</a:t>
            </a:r>
            <a:r>
              <a:rPr lang="en-US" dirty="0"/>
              <a:t>(</a:t>
            </a:r>
            <a:r>
              <a:rPr lang="en-US" dirty="0" err="1"/>
              <a:t>a,Y</a:t>
            </a:r>
            <a:r>
              <a:rPr lang="en-US" dirty="0"/>
              <a:t>)?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070F804-9DFB-6530-28DC-890A450C3263}"/>
              </a:ext>
            </a:extLst>
          </p:cNvPr>
          <p:cNvGrpSpPr/>
          <p:nvPr/>
        </p:nvGrpSpPr>
        <p:grpSpPr>
          <a:xfrm>
            <a:off x="871062" y="1600200"/>
            <a:ext cx="5341483" cy="2893981"/>
            <a:chOff x="1791093" y="1344665"/>
            <a:chExt cx="5341483" cy="2893981"/>
          </a:xfrm>
        </p:grpSpPr>
        <p:cxnSp>
          <p:nvCxnSpPr>
            <p:cNvPr id="4" name="Connector: Elbow 3">
              <a:extLst>
                <a:ext uri="{FF2B5EF4-FFF2-40B4-BE49-F238E27FC236}">
                  <a16:creationId xmlns:a16="http://schemas.microsoft.com/office/drawing/2014/main" id="{CA5CCC5A-FBAD-9938-8CC0-B30A44AB2C69}"/>
                </a:ext>
              </a:extLst>
            </p:cNvPr>
            <p:cNvCxnSpPr>
              <a:cxnSpLocks/>
            </p:cNvCxnSpPr>
            <p:nvPr/>
          </p:nvCxnSpPr>
          <p:spPr>
            <a:xfrm>
              <a:off x="4950120" y="2310930"/>
              <a:ext cx="385501" cy="533256"/>
            </a:xfrm>
            <a:prstGeom prst="bentConnector3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nector: Elbow 4">
              <a:extLst>
                <a:ext uri="{FF2B5EF4-FFF2-40B4-BE49-F238E27FC236}">
                  <a16:creationId xmlns:a16="http://schemas.microsoft.com/office/drawing/2014/main" id="{F6C1FB7C-F0A3-9110-78B4-A2782E83CF03}"/>
                </a:ext>
              </a:extLst>
            </p:cNvPr>
            <p:cNvCxnSpPr>
              <a:cxnSpLocks/>
            </p:cNvCxnSpPr>
            <p:nvPr/>
          </p:nvCxnSpPr>
          <p:spPr>
            <a:xfrm>
              <a:off x="4950120" y="3698090"/>
              <a:ext cx="385501" cy="533256"/>
            </a:xfrm>
            <a:prstGeom prst="bentConnector3">
              <a:avLst/>
            </a:prstGeom>
            <a:ln w="2857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8C694F1-CAD9-E737-6595-F85D87230203}"/>
                </a:ext>
              </a:extLst>
            </p:cNvPr>
            <p:cNvSpPr txBox="1"/>
            <p:nvPr/>
          </p:nvSpPr>
          <p:spPr>
            <a:xfrm>
              <a:off x="4461688" y="2416532"/>
              <a:ext cx="761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tc</a:t>
              </a:r>
              <a:r>
                <a:rPr lang="en-US" dirty="0"/>
                <a:t>(</a:t>
              </a:r>
              <a:r>
                <a:rPr lang="en-US" dirty="0" err="1"/>
                <a:t>a,Y</a:t>
              </a:r>
              <a:r>
                <a:rPr lang="en-US" dirty="0"/>
                <a:t>)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C18F0AE-D359-5970-21AF-325BC76F3980}"/>
                </a:ext>
              </a:extLst>
            </p:cNvPr>
            <p:cNvSpPr txBox="1"/>
            <p:nvPr/>
          </p:nvSpPr>
          <p:spPr>
            <a:xfrm>
              <a:off x="4461687" y="3791780"/>
              <a:ext cx="761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tc</a:t>
              </a:r>
              <a:r>
                <a:rPr lang="en-US" dirty="0"/>
                <a:t>(</a:t>
              </a:r>
              <a:r>
                <a:rPr lang="en-US" dirty="0" err="1"/>
                <a:t>a,Y</a:t>
              </a:r>
              <a:r>
                <a:rPr lang="en-US" dirty="0"/>
                <a:t>)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2D29CBE-C0E2-E274-7DF0-BD17B93CF55E}"/>
                </a:ext>
              </a:extLst>
            </p:cNvPr>
            <p:cNvSpPr txBox="1"/>
            <p:nvPr/>
          </p:nvSpPr>
          <p:spPr>
            <a:xfrm flipH="1">
              <a:off x="5223306" y="2523538"/>
              <a:ext cx="18939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93ECEA6-594D-58BA-36D3-C5123942EE88}"/>
                </a:ext>
              </a:extLst>
            </p:cNvPr>
            <p:cNvSpPr txBox="1"/>
            <p:nvPr/>
          </p:nvSpPr>
          <p:spPr>
            <a:xfrm flipH="1">
              <a:off x="5238643" y="3869314"/>
              <a:ext cx="18939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6FBD5DE-76F9-163E-7F6A-51E868F5B7CA}"/>
                </a:ext>
              </a:extLst>
            </p:cNvPr>
            <p:cNvSpPr txBox="1"/>
            <p:nvPr/>
          </p:nvSpPr>
          <p:spPr>
            <a:xfrm>
              <a:off x="1791093" y="2451382"/>
              <a:ext cx="9278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tc</a:t>
              </a:r>
              <a:r>
                <a:rPr lang="en-US" dirty="0"/>
                <a:t>(</a:t>
              </a:r>
              <a:r>
                <a:rPr lang="en-US" dirty="0" err="1"/>
                <a:t>a,W</a:t>
              </a:r>
              <a:r>
                <a:rPr lang="en-US" dirty="0"/>
                <a:t>)</a:t>
              </a:r>
            </a:p>
          </p:txBody>
        </p:sp>
        <p:cxnSp>
          <p:nvCxnSpPr>
            <p:cNvPr id="11" name="Connector: Elbow 10">
              <a:extLst>
                <a:ext uri="{FF2B5EF4-FFF2-40B4-BE49-F238E27FC236}">
                  <a16:creationId xmlns:a16="http://schemas.microsoft.com/office/drawing/2014/main" id="{92D45F2E-EFF5-EC19-373A-C702F0D766F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58967" y="1344665"/>
              <a:ext cx="346598" cy="533256"/>
            </a:xfrm>
            <a:prstGeom prst="bentConnector3">
              <a:avLst/>
            </a:prstGeom>
            <a:ln w="285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A8D38BD3-5DA1-D3C3-DFDF-B5E030F91D1E}"/>
                </a:ext>
              </a:extLst>
            </p:cNvPr>
            <p:cNvCxnSpPr>
              <a:cxnSpLocks/>
              <a:endCxn id="10" idx="3"/>
            </p:cNvCxnSpPr>
            <p:nvPr/>
          </p:nvCxnSpPr>
          <p:spPr>
            <a:xfrm flipH="1">
              <a:off x="2718952" y="1669615"/>
              <a:ext cx="1700606" cy="966433"/>
            </a:xfrm>
            <a:prstGeom prst="straightConnector1">
              <a:avLst/>
            </a:prstGeom>
            <a:ln w="3810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603181D0-0CF0-2845-0B8C-F2C61801140F}"/>
              </a:ext>
            </a:extLst>
          </p:cNvPr>
          <p:cNvSpPr txBox="1"/>
          <p:nvPr/>
        </p:nvSpPr>
        <p:spPr>
          <a:xfrm>
            <a:off x="8098783" y="1447193"/>
            <a:ext cx="3562919" cy="28623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:- table </a:t>
            </a:r>
            <a:r>
              <a:rPr lang="en-US" sz="2000" dirty="0" err="1"/>
              <a:t>tc</a:t>
            </a:r>
            <a:r>
              <a:rPr lang="en-US" sz="2000" dirty="0"/>
              <a:t>/2.</a:t>
            </a:r>
          </a:p>
          <a:p>
            <a:r>
              <a:rPr lang="en-US" sz="2000" dirty="0"/>
              <a:t>1 </a:t>
            </a:r>
            <a:r>
              <a:rPr lang="en-US" sz="2000" dirty="0" err="1"/>
              <a:t>tc</a:t>
            </a:r>
            <a:r>
              <a:rPr lang="en-US" sz="2000" dirty="0"/>
              <a:t>(X,Y) :- edge(X,Y).                                                       </a:t>
            </a:r>
          </a:p>
          <a:p>
            <a:r>
              <a:rPr lang="en-US" sz="2000" dirty="0"/>
              <a:t>2 </a:t>
            </a:r>
            <a:r>
              <a:rPr lang="en-US" sz="2000" dirty="0" err="1"/>
              <a:t>tc</a:t>
            </a:r>
            <a:r>
              <a:rPr lang="en-US" sz="2000" dirty="0"/>
              <a:t>(X,Y) :- </a:t>
            </a:r>
            <a:r>
              <a:rPr lang="en-US" sz="2000" dirty="0" err="1"/>
              <a:t>tc</a:t>
            </a:r>
            <a:r>
              <a:rPr lang="en-US" sz="2000" dirty="0"/>
              <a:t>(X,Z),edge(Z,Y).  </a:t>
            </a:r>
          </a:p>
          <a:p>
            <a:endParaRPr lang="en-US" sz="2000" dirty="0"/>
          </a:p>
          <a:p>
            <a:r>
              <a:rPr lang="en-US" sz="2000" dirty="0"/>
              <a:t>edge(</a:t>
            </a:r>
            <a:r>
              <a:rPr lang="en-US" sz="2000" dirty="0" err="1"/>
              <a:t>a,b</a:t>
            </a:r>
            <a:r>
              <a:rPr lang="en-US" sz="2000" dirty="0"/>
              <a:t>).                                                                                                           edge(</a:t>
            </a:r>
            <a:r>
              <a:rPr lang="en-US" sz="2000" dirty="0" err="1"/>
              <a:t>c,b</a:t>
            </a:r>
            <a:r>
              <a:rPr lang="en-US" sz="2000" dirty="0"/>
              <a:t>).</a:t>
            </a:r>
          </a:p>
          <a:p>
            <a:r>
              <a:rPr lang="en-US" sz="2000" dirty="0"/>
              <a:t>edge(</a:t>
            </a:r>
            <a:r>
              <a:rPr lang="en-US" sz="2000" dirty="0" err="1"/>
              <a:t>b,c</a:t>
            </a:r>
            <a:r>
              <a:rPr lang="en-US" sz="2000" dirty="0"/>
              <a:t>). </a:t>
            </a:r>
          </a:p>
          <a:p>
            <a:endParaRPr lang="en-US" sz="2000" dirty="0"/>
          </a:p>
          <a:p>
            <a:r>
              <a:rPr lang="en-US" sz="2000" dirty="0"/>
              <a:t>?- </a:t>
            </a:r>
            <a:r>
              <a:rPr lang="en-US" sz="2000" dirty="0" err="1"/>
              <a:t>tc</a:t>
            </a:r>
            <a:r>
              <a:rPr lang="en-US" sz="2000" dirty="0"/>
              <a:t>(</a:t>
            </a:r>
            <a:r>
              <a:rPr lang="en-US" sz="2000" dirty="0" err="1"/>
              <a:t>a,X</a:t>
            </a:r>
            <a:r>
              <a:rPr lang="en-US" sz="2000" dirty="0"/>
              <a:t>).    X=b ; X=c</a:t>
            </a:r>
          </a:p>
        </p:txBody>
      </p: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90F9D4A6-7D99-BAC1-8776-D30715286C3A}"/>
              </a:ext>
            </a:extLst>
          </p:cNvPr>
          <p:cNvCxnSpPr>
            <a:cxnSpLocks/>
          </p:cNvCxnSpPr>
          <p:nvPr/>
        </p:nvCxnSpPr>
        <p:spPr>
          <a:xfrm>
            <a:off x="4415590" y="4486881"/>
            <a:ext cx="385501" cy="533256"/>
          </a:xfrm>
          <a:prstGeom prst="bentConnector3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78B8CE9A-C9F0-B0BD-7E7C-F4E6DB2E41A8}"/>
              </a:ext>
            </a:extLst>
          </p:cNvPr>
          <p:cNvCxnSpPr>
            <a:cxnSpLocks/>
          </p:cNvCxnSpPr>
          <p:nvPr/>
        </p:nvCxnSpPr>
        <p:spPr>
          <a:xfrm flipV="1">
            <a:off x="4801091" y="4486881"/>
            <a:ext cx="346598" cy="533256"/>
          </a:xfrm>
          <a:prstGeom prst="bentConnector3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DB04973-7F79-2C25-6331-AA112322DC85}"/>
              </a:ext>
            </a:extLst>
          </p:cNvPr>
          <p:cNvGrpSpPr/>
          <p:nvPr/>
        </p:nvGrpSpPr>
        <p:grpSpPr>
          <a:xfrm>
            <a:off x="4022852" y="2563001"/>
            <a:ext cx="1672199" cy="1069976"/>
            <a:chOff x="4942883" y="2307466"/>
            <a:chExt cx="1672199" cy="1069976"/>
          </a:xfrm>
        </p:grpSpPr>
        <p:cxnSp>
          <p:nvCxnSpPr>
            <p:cNvPr id="17" name="Connector: Elbow 16">
              <a:extLst>
                <a:ext uri="{FF2B5EF4-FFF2-40B4-BE49-F238E27FC236}">
                  <a16:creationId xmlns:a16="http://schemas.microsoft.com/office/drawing/2014/main" id="{96996F77-5783-A03D-38F7-1B93F1DEF30D}"/>
                </a:ext>
              </a:extLst>
            </p:cNvPr>
            <p:cNvCxnSpPr>
              <a:cxnSpLocks/>
            </p:cNvCxnSpPr>
            <p:nvPr/>
          </p:nvCxnSpPr>
          <p:spPr>
            <a:xfrm>
              <a:off x="5335621" y="2844186"/>
              <a:ext cx="385501" cy="533256"/>
            </a:xfrm>
            <a:prstGeom prst="bentConnector3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or: Elbow 17">
              <a:extLst>
                <a:ext uri="{FF2B5EF4-FFF2-40B4-BE49-F238E27FC236}">
                  <a16:creationId xmlns:a16="http://schemas.microsoft.com/office/drawing/2014/main" id="{24D635D9-5AC4-E4A8-EDA7-D630370FD4F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67720" y="2307466"/>
              <a:ext cx="385501" cy="533256"/>
            </a:xfrm>
            <a:prstGeom prst="bentConnector3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1DAB515-D075-7655-F67B-45EDC1FDCC43}"/>
                </a:ext>
              </a:extLst>
            </p:cNvPr>
            <p:cNvSpPr txBox="1"/>
            <p:nvPr/>
          </p:nvSpPr>
          <p:spPr>
            <a:xfrm>
              <a:off x="5890586" y="2869705"/>
              <a:ext cx="2792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cxnSp>
          <p:nvCxnSpPr>
            <p:cNvPr id="20" name="Connector: Elbow 19">
              <a:extLst>
                <a:ext uri="{FF2B5EF4-FFF2-40B4-BE49-F238E27FC236}">
                  <a16:creationId xmlns:a16="http://schemas.microsoft.com/office/drawing/2014/main" id="{1BF1F49D-C667-6575-D42B-296DE44026D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21122" y="2844186"/>
              <a:ext cx="346598" cy="533256"/>
            </a:xfrm>
            <a:prstGeom prst="bentConnector3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58FCFCF-6F56-6569-528F-771E203118EE}"/>
                </a:ext>
              </a:extLst>
            </p:cNvPr>
            <p:cNvSpPr txBox="1"/>
            <p:nvPr/>
          </p:nvSpPr>
          <p:spPr>
            <a:xfrm>
              <a:off x="4942883" y="2964754"/>
              <a:ext cx="10873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edge(</a:t>
              </a:r>
              <a:r>
                <a:rPr lang="en-US" dirty="0" err="1"/>
                <a:t>a,Y</a:t>
              </a:r>
              <a:r>
                <a:rPr lang="en-US" dirty="0"/>
                <a:t>)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A68A91E-895F-D8E1-CAAE-D4B9B04FACE5}"/>
                </a:ext>
              </a:extLst>
            </p:cNvPr>
            <p:cNvSpPr txBox="1"/>
            <p:nvPr/>
          </p:nvSpPr>
          <p:spPr>
            <a:xfrm>
              <a:off x="6254200" y="2331036"/>
              <a:ext cx="3608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2C311C24-BDB0-90A1-12F3-0447A2669FA0}"/>
              </a:ext>
            </a:extLst>
          </p:cNvPr>
          <p:cNvSpPr txBox="1"/>
          <p:nvPr/>
        </p:nvSpPr>
        <p:spPr>
          <a:xfrm>
            <a:off x="3961683" y="4587871"/>
            <a:ext cx="773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tc</a:t>
            </a:r>
            <a:r>
              <a:rPr lang="en-US" dirty="0"/>
              <a:t>(</a:t>
            </a:r>
            <a:r>
              <a:rPr lang="en-US" dirty="0" err="1"/>
              <a:t>a,Z</a:t>
            </a:r>
            <a:r>
              <a:rPr lang="en-US" dirty="0"/>
              <a:t>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D6D839F-9DBF-2A6E-8A64-46FDE0F07C46}"/>
              </a:ext>
            </a:extLst>
          </p:cNvPr>
          <p:cNvSpPr txBox="1"/>
          <p:nvPr/>
        </p:nvSpPr>
        <p:spPr>
          <a:xfrm>
            <a:off x="757940" y="2078179"/>
            <a:ext cx="1081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TABLES: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851741F-0AED-F3DA-FF8B-72A29D164F5D}"/>
              </a:ext>
            </a:extLst>
          </p:cNvPr>
          <p:cNvSpPr txBox="1"/>
          <p:nvPr/>
        </p:nvSpPr>
        <p:spPr>
          <a:xfrm>
            <a:off x="1242630" y="3035096"/>
            <a:ext cx="641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W=b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02D3A93-0F7E-A5F8-259E-1367A42BABF0}"/>
              </a:ext>
            </a:extLst>
          </p:cNvPr>
          <p:cNvSpPr txBox="1"/>
          <p:nvPr/>
        </p:nvSpPr>
        <p:spPr>
          <a:xfrm>
            <a:off x="1243461" y="3268761"/>
            <a:ext cx="641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W=c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00F3DC85-DD8F-12B0-F06F-BE94456F21E7}"/>
              </a:ext>
            </a:extLst>
          </p:cNvPr>
          <p:cNvCxnSpPr>
            <a:cxnSpLocks/>
            <a:endCxn id="10" idx="3"/>
          </p:cNvCxnSpPr>
          <p:nvPr/>
        </p:nvCxnSpPr>
        <p:spPr>
          <a:xfrm flipH="1" flipV="1">
            <a:off x="1798921" y="2891583"/>
            <a:ext cx="2153394" cy="1934856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24FEF55D-8EC7-4F97-B749-FEF0873D7105}"/>
              </a:ext>
            </a:extLst>
          </p:cNvPr>
          <p:cNvSpPr txBox="1"/>
          <p:nvPr/>
        </p:nvSpPr>
        <p:spPr>
          <a:xfrm>
            <a:off x="5575045" y="2594407"/>
            <a:ext cx="1396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to table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9A92BB20-5DE0-770E-7580-99635E76268D}"/>
              </a:ext>
            </a:extLst>
          </p:cNvPr>
          <p:cNvGrpSpPr/>
          <p:nvPr/>
        </p:nvGrpSpPr>
        <p:grpSpPr>
          <a:xfrm>
            <a:off x="5109039" y="3623329"/>
            <a:ext cx="2608603" cy="1456914"/>
            <a:chOff x="6029070" y="3367794"/>
            <a:chExt cx="2608603" cy="1456914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1632CD2-ED23-269F-70EA-C9D4A4326F71}"/>
                </a:ext>
              </a:extLst>
            </p:cNvPr>
            <p:cNvSpPr txBox="1"/>
            <p:nvPr/>
          </p:nvSpPr>
          <p:spPr>
            <a:xfrm>
              <a:off x="6278200" y="4455376"/>
              <a:ext cx="10873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edge(</a:t>
              </a:r>
              <a:r>
                <a:rPr lang="en-US" dirty="0" err="1"/>
                <a:t>b,Y</a:t>
              </a:r>
              <a:r>
                <a:rPr lang="en-US" dirty="0"/>
                <a:t>)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555950B-D2FE-2AE2-275A-996F342B5F46}"/>
                </a:ext>
              </a:extLst>
            </p:cNvPr>
            <p:cNvSpPr txBox="1"/>
            <p:nvPr/>
          </p:nvSpPr>
          <p:spPr>
            <a:xfrm>
              <a:off x="6029070" y="3920965"/>
              <a:ext cx="7739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(^t) b</a:t>
              </a:r>
            </a:p>
          </p:txBody>
        </p: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A100BB1C-79A6-4D6A-98CC-C50CE0838734}"/>
                </a:ext>
              </a:extLst>
            </p:cNvPr>
            <p:cNvGrpSpPr/>
            <p:nvPr/>
          </p:nvGrpSpPr>
          <p:grpSpPr>
            <a:xfrm>
              <a:off x="6426127" y="3367794"/>
              <a:ext cx="2211546" cy="1407646"/>
              <a:chOff x="6426127" y="3367794"/>
              <a:chExt cx="2211546" cy="1407646"/>
            </a:xfrm>
          </p:grpSpPr>
          <p:grpSp>
            <p:nvGrpSpPr>
              <p:cNvPr id="61" name="Group 60">
                <a:extLst>
                  <a:ext uri="{FF2B5EF4-FFF2-40B4-BE49-F238E27FC236}">
                    <a16:creationId xmlns:a16="http://schemas.microsoft.com/office/drawing/2014/main" id="{94E88A72-FC15-E561-95AC-3DB1800A2022}"/>
                  </a:ext>
                </a:extLst>
              </p:cNvPr>
              <p:cNvGrpSpPr/>
              <p:nvPr/>
            </p:nvGrpSpPr>
            <p:grpSpPr>
              <a:xfrm>
                <a:off x="6426127" y="3706619"/>
                <a:ext cx="1189163" cy="1068821"/>
                <a:chOff x="6067720" y="3698090"/>
                <a:chExt cx="1189163" cy="1068821"/>
              </a:xfrm>
            </p:grpSpPr>
            <p:cxnSp>
              <p:nvCxnSpPr>
                <p:cNvPr id="26" name="Connector: Elbow 25">
                  <a:extLst>
                    <a:ext uri="{FF2B5EF4-FFF2-40B4-BE49-F238E27FC236}">
                      <a16:creationId xmlns:a16="http://schemas.microsoft.com/office/drawing/2014/main" id="{09105DAB-DB59-7471-3DB9-B591DDC3182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067720" y="4233655"/>
                  <a:ext cx="385501" cy="533256"/>
                </a:xfrm>
                <a:prstGeom prst="bentConnector3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nector: Elbow 26">
                  <a:extLst>
                    <a:ext uri="{FF2B5EF4-FFF2-40B4-BE49-F238E27FC236}">
                      <a16:creationId xmlns:a16="http://schemas.microsoft.com/office/drawing/2014/main" id="{E87283CB-CB21-A307-67D6-2AE1B8D211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53221" y="4233655"/>
                  <a:ext cx="346598" cy="533256"/>
                </a:xfrm>
                <a:prstGeom prst="bentConnector3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nector: Elbow 27">
                  <a:extLst>
                    <a:ext uri="{FF2B5EF4-FFF2-40B4-BE49-F238E27FC236}">
                      <a16:creationId xmlns:a16="http://schemas.microsoft.com/office/drawing/2014/main" id="{353A14DC-344C-AD3F-B274-AA7FFA31FB1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799819" y="3698090"/>
                  <a:ext cx="385501" cy="533256"/>
                </a:xfrm>
                <a:prstGeom prst="bentConnector3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C585A5AD-DD81-3B91-EC25-ACD24FD5B8AF}"/>
                    </a:ext>
                  </a:extLst>
                </p:cNvPr>
                <p:cNvSpPr txBox="1"/>
                <p:nvPr/>
              </p:nvSpPr>
              <p:spPr>
                <a:xfrm>
                  <a:off x="6977594" y="3698090"/>
                  <a:ext cx="27928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</a:lstStyle>
                <a:p>
                  <a:r>
                    <a:rPr lang="en-US" dirty="0"/>
                    <a:t>c</a:t>
                  </a:r>
                </a:p>
              </p:txBody>
            </p:sp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4B4D3AC6-7307-F81E-191C-B14187A732A1}"/>
                    </a:ext>
                  </a:extLst>
                </p:cNvPr>
                <p:cNvSpPr txBox="1"/>
                <p:nvPr/>
              </p:nvSpPr>
              <p:spPr>
                <a:xfrm>
                  <a:off x="6651762" y="4201572"/>
                  <a:ext cx="27928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</a:lstStyle>
                <a:p>
                  <a:r>
                    <a:rPr lang="en-US" dirty="0"/>
                    <a:t>c</a:t>
                  </a:r>
                </a:p>
              </p:txBody>
            </p:sp>
          </p:grp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8A24F1F0-EE37-4A56-80BB-A39299DC8994}"/>
                  </a:ext>
                </a:extLst>
              </p:cNvPr>
              <p:cNvSpPr txBox="1"/>
              <p:nvPr/>
            </p:nvSpPr>
            <p:spPr>
              <a:xfrm>
                <a:off x="7240946" y="3367794"/>
                <a:ext cx="13967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Add to table</a:t>
                </a:r>
              </a:p>
            </p:txBody>
          </p:sp>
        </p:grp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6AEA630E-12E2-CA28-15B7-56EE9A11F569}"/>
              </a:ext>
            </a:extLst>
          </p:cNvPr>
          <p:cNvSpPr txBox="1"/>
          <p:nvPr/>
        </p:nvSpPr>
        <p:spPr>
          <a:xfrm>
            <a:off x="4685535" y="1715196"/>
            <a:ext cx="55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Y=b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32E37BB-CB54-4693-0883-5576BE0EF009}"/>
              </a:ext>
            </a:extLst>
          </p:cNvPr>
          <p:cNvGrpSpPr/>
          <p:nvPr/>
        </p:nvGrpSpPr>
        <p:grpSpPr>
          <a:xfrm>
            <a:off x="3463865" y="1584579"/>
            <a:ext cx="839409" cy="533256"/>
            <a:chOff x="4419558" y="1363026"/>
            <a:chExt cx="839409" cy="533256"/>
          </a:xfrm>
        </p:grpSpPr>
        <p:cxnSp>
          <p:nvCxnSpPr>
            <p:cNvPr id="42" name="Connector: Elbow 41">
              <a:extLst>
                <a:ext uri="{FF2B5EF4-FFF2-40B4-BE49-F238E27FC236}">
                  <a16:creationId xmlns:a16="http://schemas.microsoft.com/office/drawing/2014/main" id="{444DDF67-E3A6-BF29-97D3-D2C3B09ED74B}"/>
                </a:ext>
              </a:extLst>
            </p:cNvPr>
            <p:cNvCxnSpPr>
              <a:cxnSpLocks/>
            </p:cNvCxnSpPr>
            <p:nvPr/>
          </p:nvCxnSpPr>
          <p:spPr>
            <a:xfrm>
              <a:off x="4873466" y="1363026"/>
              <a:ext cx="385501" cy="533256"/>
            </a:xfrm>
            <a:prstGeom prst="bentConnector3">
              <a:avLst/>
            </a:prstGeom>
            <a:ln w="2857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AF7BB31-0A7C-DEB6-C069-83FB97DEDF89}"/>
                </a:ext>
              </a:extLst>
            </p:cNvPr>
            <p:cNvSpPr txBox="1"/>
            <p:nvPr/>
          </p:nvSpPr>
          <p:spPr>
            <a:xfrm>
              <a:off x="4419558" y="1503310"/>
              <a:ext cx="761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tc</a:t>
              </a:r>
              <a:r>
                <a:rPr lang="en-US" dirty="0"/>
                <a:t>(</a:t>
              </a:r>
              <a:r>
                <a:rPr lang="en-US" dirty="0" err="1"/>
                <a:t>a,Y</a:t>
              </a:r>
              <a:r>
                <a:rPr lang="en-US" dirty="0"/>
                <a:t>)</a:t>
              </a:r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472EDDB8-741E-140E-08DA-E5E25F5BB834}"/>
              </a:ext>
            </a:extLst>
          </p:cNvPr>
          <p:cNvSpPr txBox="1"/>
          <p:nvPr/>
        </p:nvSpPr>
        <p:spPr>
          <a:xfrm>
            <a:off x="5152780" y="1724781"/>
            <a:ext cx="513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Y=c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7710594A-9B0B-941F-E026-7DD50FABF21D}"/>
              </a:ext>
            </a:extLst>
          </p:cNvPr>
          <p:cNvGrpSpPr/>
          <p:nvPr/>
        </p:nvGrpSpPr>
        <p:grpSpPr>
          <a:xfrm>
            <a:off x="5221574" y="4901997"/>
            <a:ext cx="2947370" cy="1393092"/>
            <a:chOff x="5913511" y="4564546"/>
            <a:chExt cx="2947370" cy="1393092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FC469466-BB06-4C04-4494-A7AE768785DC}"/>
                </a:ext>
              </a:extLst>
            </p:cNvPr>
            <p:cNvSpPr txBox="1"/>
            <p:nvPr/>
          </p:nvSpPr>
          <p:spPr>
            <a:xfrm>
              <a:off x="7230732" y="4564546"/>
              <a:ext cx="16301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In table, ignore</a:t>
              </a:r>
            </a:p>
          </p:txBody>
        </p: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B8375D7C-ADD3-F867-0E95-1C86D50E6A35}"/>
                </a:ext>
              </a:extLst>
            </p:cNvPr>
            <p:cNvGrpSpPr/>
            <p:nvPr/>
          </p:nvGrpSpPr>
          <p:grpSpPr>
            <a:xfrm>
              <a:off x="5913511" y="4859214"/>
              <a:ext cx="1629273" cy="1098424"/>
              <a:chOff x="6009019" y="4850544"/>
              <a:chExt cx="1629273" cy="1098424"/>
            </a:xfrm>
          </p:grpSpPr>
          <p:grpSp>
            <p:nvGrpSpPr>
              <p:cNvPr id="68" name="Group 67">
                <a:extLst>
                  <a:ext uri="{FF2B5EF4-FFF2-40B4-BE49-F238E27FC236}">
                    <a16:creationId xmlns:a16="http://schemas.microsoft.com/office/drawing/2014/main" id="{C4E48D81-8D2E-065E-367B-A93E1FFBDC76}"/>
                  </a:ext>
                </a:extLst>
              </p:cNvPr>
              <p:cNvGrpSpPr/>
              <p:nvPr/>
            </p:nvGrpSpPr>
            <p:grpSpPr>
              <a:xfrm>
                <a:off x="6239299" y="4850544"/>
                <a:ext cx="1398993" cy="1098424"/>
                <a:chOff x="5870646" y="4892200"/>
                <a:chExt cx="1398993" cy="1098424"/>
              </a:xfrm>
            </p:grpSpPr>
            <p:cxnSp>
              <p:nvCxnSpPr>
                <p:cNvPr id="70" name="Connector: Elbow 69">
                  <a:extLst>
                    <a:ext uri="{FF2B5EF4-FFF2-40B4-BE49-F238E27FC236}">
                      <a16:creationId xmlns:a16="http://schemas.microsoft.com/office/drawing/2014/main" id="{82436FA4-958F-4048-746F-D78CD3BE76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067720" y="5457368"/>
                  <a:ext cx="385501" cy="533256"/>
                </a:xfrm>
                <a:prstGeom prst="bentConnector3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Connector: Elbow 70">
                  <a:extLst>
                    <a:ext uri="{FF2B5EF4-FFF2-40B4-BE49-F238E27FC236}">
                      <a16:creationId xmlns:a16="http://schemas.microsoft.com/office/drawing/2014/main" id="{8A359F2F-B3AE-179D-CADA-2CD5B18664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53221" y="5457368"/>
                  <a:ext cx="346598" cy="533256"/>
                </a:xfrm>
                <a:prstGeom prst="bentConnector3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Connector: Elbow 71">
                  <a:extLst>
                    <a:ext uri="{FF2B5EF4-FFF2-40B4-BE49-F238E27FC236}">
                      <a16:creationId xmlns:a16="http://schemas.microsoft.com/office/drawing/2014/main" id="{540C8F85-2323-0AE0-971A-BAB19B0F72D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799819" y="4921803"/>
                  <a:ext cx="385501" cy="533256"/>
                </a:xfrm>
                <a:prstGeom prst="bentConnector3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3" name="TextBox 72">
                  <a:extLst>
                    <a:ext uri="{FF2B5EF4-FFF2-40B4-BE49-F238E27FC236}">
                      <a16:creationId xmlns:a16="http://schemas.microsoft.com/office/drawing/2014/main" id="{469803B1-D0DA-BC1B-9D7D-5A0C3F5B85EC}"/>
                    </a:ext>
                  </a:extLst>
                </p:cNvPr>
                <p:cNvSpPr txBox="1"/>
                <p:nvPr/>
              </p:nvSpPr>
              <p:spPr>
                <a:xfrm>
                  <a:off x="5870646" y="5620138"/>
                  <a:ext cx="108734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edge(</a:t>
                  </a:r>
                  <a:r>
                    <a:rPr lang="en-US" dirty="0" err="1"/>
                    <a:t>c,Y</a:t>
                  </a:r>
                  <a:r>
                    <a:rPr lang="en-US" dirty="0"/>
                    <a:t>)</a:t>
                  </a:r>
                </a:p>
              </p:txBody>
            </p:sp>
            <p:sp>
              <p:nvSpPr>
                <p:cNvPr id="74" name="TextBox 73">
                  <a:extLst>
                    <a:ext uri="{FF2B5EF4-FFF2-40B4-BE49-F238E27FC236}">
                      <a16:creationId xmlns:a16="http://schemas.microsoft.com/office/drawing/2014/main" id="{FD797C24-E671-11D9-6370-EFF06C644B68}"/>
                    </a:ext>
                  </a:extLst>
                </p:cNvPr>
                <p:cNvSpPr txBox="1"/>
                <p:nvPr/>
              </p:nvSpPr>
              <p:spPr>
                <a:xfrm>
                  <a:off x="6990350" y="4892200"/>
                  <a:ext cx="27928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b</a:t>
                  </a:r>
                </a:p>
              </p:txBody>
            </p:sp>
            <p:sp>
              <p:nvSpPr>
                <p:cNvPr id="75" name="TextBox 74">
                  <a:extLst>
                    <a:ext uri="{FF2B5EF4-FFF2-40B4-BE49-F238E27FC236}">
                      <a16:creationId xmlns:a16="http://schemas.microsoft.com/office/drawing/2014/main" id="{27897D83-A5AB-1074-E443-C786F1C8822A}"/>
                    </a:ext>
                  </a:extLst>
                </p:cNvPr>
                <p:cNvSpPr txBox="1"/>
                <p:nvPr/>
              </p:nvSpPr>
              <p:spPr>
                <a:xfrm>
                  <a:off x="6680204" y="5425285"/>
                  <a:ext cx="27928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</a:lstStyle>
                <a:p>
                  <a:r>
                    <a:rPr lang="en-US" dirty="0"/>
                    <a:t>b</a:t>
                  </a:r>
                </a:p>
              </p:txBody>
            </p:sp>
          </p:grp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8F837E39-6846-455D-57C2-E086A686E9AD}"/>
                  </a:ext>
                </a:extLst>
              </p:cNvPr>
              <p:cNvSpPr txBox="1"/>
              <p:nvPr/>
            </p:nvSpPr>
            <p:spPr>
              <a:xfrm>
                <a:off x="6009019" y="5093339"/>
                <a:ext cx="7739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(^t) c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5165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/>
      <p:bldP spid="35" grpId="0"/>
      <p:bldP spid="37" grpId="0"/>
      <p:bldP spid="40" grpId="0"/>
      <p:bldP spid="5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C59F1-F98E-C4BF-0035-258D3AB6F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Tabled Evaluation of TC</a:t>
            </a:r>
            <a:br>
              <a:rPr lang="en-US" dirty="0"/>
            </a:br>
            <a:r>
              <a:rPr lang="en-US" sz="2800" dirty="0"/>
              <a:t>(description of previous animation)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E74C6-8B46-749E-D275-B9D0EB85C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40961"/>
            <a:ext cx="10515600" cy="25193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Initial call creates table [</a:t>
            </a:r>
            <a:r>
              <a:rPr lang="en-US" dirty="0" err="1"/>
              <a:t>tc</a:t>
            </a:r>
            <a:r>
              <a:rPr lang="en-US" dirty="0"/>
              <a:t>(a,?):]</a:t>
            </a:r>
          </a:p>
          <a:p>
            <a:r>
              <a:rPr lang="en-US" dirty="0"/>
              <a:t>Calls edge, which returns b, to </a:t>
            </a:r>
            <a:r>
              <a:rPr lang="en-US" dirty="0" err="1"/>
              <a:t>tc</a:t>
            </a:r>
            <a:r>
              <a:rPr lang="en-US" dirty="0"/>
              <a:t> and it’s added to table: [</a:t>
            </a:r>
            <a:r>
              <a:rPr lang="en-US" dirty="0" err="1"/>
              <a:t>tc</a:t>
            </a:r>
            <a:r>
              <a:rPr lang="en-US" dirty="0"/>
              <a:t>(a,?):b] </a:t>
            </a:r>
          </a:p>
          <a:p>
            <a:r>
              <a:rPr lang="en-US" dirty="0"/>
              <a:t>LR call finds table, suspends, and duplicates self to continue with answer b </a:t>
            </a:r>
          </a:p>
          <a:p>
            <a:r>
              <a:rPr lang="en-US" dirty="0"/>
              <a:t>It calls edge(</a:t>
            </a:r>
            <a:r>
              <a:rPr lang="en-US" dirty="0" err="1"/>
              <a:t>b,Y</a:t>
            </a:r>
            <a:r>
              <a:rPr lang="en-US" dirty="0"/>
              <a:t>), which returns c, returned to </a:t>
            </a:r>
            <a:r>
              <a:rPr lang="en-US" dirty="0" err="1"/>
              <a:t>tc</a:t>
            </a:r>
            <a:r>
              <a:rPr lang="en-US" dirty="0"/>
              <a:t> and added to the table: [</a:t>
            </a:r>
            <a:r>
              <a:rPr lang="en-US" dirty="0" err="1"/>
              <a:t>tc</a:t>
            </a:r>
            <a:r>
              <a:rPr lang="en-US" dirty="0"/>
              <a:t>(a,?):</a:t>
            </a:r>
            <a:r>
              <a:rPr lang="en-US" dirty="0" err="1"/>
              <a:t>b,c</a:t>
            </a:r>
            <a:r>
              <a:rPr lang="en-US" dirty="0"/>
              <a:t>]</a:t>
            </a:r>
          </a:p>
          <a:p>
            <a:r>
              <a:rPr lang="en-US" dirty="0"/>
              <a:t>New answer, so suspended call duplicates self to continue with call to edge(</a:t>
            </a:r>
            <a:r>
              <a:rPr lang="en-US" dirty="0" err="1"/>
              <a:t>c,Y</a:t>
            </a:r>
            <a:r>
              <a:rPr lang="en-US" dirty="0"/>
              <a:t>)</a:t>
            </a:r>
          </a:p>
          <a:p>
            <a:r>
              <a:rPr lang="en-US" dirty="0"/>
              <a:t>It returns Y=b, returned to </a:t>
            </a:r>
            <a:r>
              <a:rPr lang="en-US" dirty="0" err="1"/>
              <a:t>tc</a:t>
            </a:r>
            <a:r>
              <a:rPr lang="en-US" dirty="0"/>
              <a:t>, and b is already in the table, so it does nothing.</a:t>
            </a:r>
          </a:p>
          <a:p>
            <a:r>
              <a:rPr lang="en-US" dirty="0"/>
              <a:t>Nothing more to do (all answers returned to all calls), so terminate.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A5BCB5-554B-4D1C-CC11-D75C7D5910EC}"/>
              </a:ext>
            </a:extLst>
          </p:cNvPr>
          <p:cNvSpPr txBox="1"/>
          <p:nvPr/>
        </p:nvSpPr>
        <p:spPr>
          <a:xfrm>
            <a:off x="2209800" y="1690688"/>
            <a:ext cx="609830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:- table </a:t>
            </a:r>
            <a:r>
              <a:rPr lang="en-US" sz="2000" dirty="0" err="1"/>
              <a:t>tc</a:t>
            </a:r>
            <a:r>
              <a:rPr lang="en-US" sz="2000" dirty="0"/>
              <a:t>/2.</a:t>
            </a:r>
          </a:p>
          <a:p>
            <a:r>
              <a:rPr lang="en-US" sz="2000" dirty="0" err="1"/>
              <a:t>tc</a:t>
            </a:r>
            <a:r>
              <a:rPr lang="en-US" sz="2000" dirty="0"/>
              <a:t>(X,Y) :- edge(X,Y).                                       edge(</a:t>
            </a:r>
            <a:r>
              <a:rPr lang="en-US" sz="2000" dirty="0" err="1"/>
              <a:t>a,b</a:t>
            </a:r>
            <a:r>
              <a:rPr lang="en-US" sz="2000" dirty="0"/>
              <a:t>).</a:t>
            </a:r>
          </a:p>
          <a:p>
            <a:r>
              <a:rPr lang="en-US" sz="2000" dirty="0" err="1"/>
              <a:t>tc</a:t>
            </a:r>
            <a:r>
              <a:rPr lang="en-US" sz="2000" dirty="0"/>
              <a:t>(X,Y) :- </a:t>
            </a:r>
            <a:r>
              <a:rPr lang="en-US" sz="2000" dirty="0" err="1"/>
              <a:t>tc</a:t>
            </a:r>
            <a:r>
              <a:rPr lang="en-US" sz="2000" dirty="0"/>
              <a:t>(X,Z), edge(Z,Y).                         edge(</a:t>
            </a:r>
            <a:r>
              <a:rPr lang="en-US" sz="2000" dirty="0" err="1"/>
              <a:t>b,c</a:t>
            </a:r>
            <a:r>
              <a:rPr lang="en-US" sz="2000" dirty="0"/>
              <a:t>).</a:t>
            </a:r>
          </a:p>
          <a:p>
            <a:r>
              <a:rPr lang="en-US" sz="2000" dirty="0"/>
              <a:t>                                                                         edge(</a:t>
            </a:r>
            <a:r>
              <a:rPr lang="en-US" sz="2000" dirty="0" err="1"/>
              <a:t>c,b</a:t>
            </a:r>
            <a:r>
              <a:rPr lang="en-US" sz="2000" dirty="0"/>
              <a:t>).</a:t>
            </a:r>
          </a:p>
          <a:p>
            <a:r>
              <a:rPr lang="en-US" sz="2000" dirty="0"/>
              <a:t>?- </a:t>
            </a:r>
            <a:r>
              <a:rPr lang="en-US" sz="2000" dirty="0" err="1"/>
              <a:t>tc</a:t>
            </a:r>
            <a:r>
              <a:rPr lang="en-US" sz="2000" dirty="0"/>
              <a:t>(</a:t>
            </a:r>
            <a:r>
              <a:rPr lang="en-US" sz="2000" dirty="0" err="1"/>
              <a:t>a,X</a:t>
            </a:r>
            <a:r>
              <a:rPr lang="en-US" sz="2000" dirty="0"/>
              <a:t>).    X=b ; X=c</a:t>
            </a:r>
          </a:p>
        </p:txBody>
      </p:sp>
    </p:spTree>
    <p:extLst>
      <p:ext uri="{BB962C8B-B14F-4D97-AF65-F5344CB8AC3E}">
        <p14:creationId xmlns:p14="http://schemas.microsoft.com/office/powerpoint/2010/main" val="29175460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63610-EFB8-170B-1DEB-B14B32FD2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Terminates for </a:t>
            </a:r>
            <a:r>
              <a:rPr lang="en-US" dirty="0" err="1"/>
              <a:t>Datalog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EF6A9-0A00-1FFE-2B91-7255D73B9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90382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Terminates for all programs with only constants and variables (no data structures, e.g., lists) </a:t>
            </a:r>
          </a:p>
          <a:p>
            <a:pPr lvl="1"/>
            <a:r>
              <a:rPr lang="en-US" dirty="0" err="1"/>
              <a:t>Datalog</a:t>
            </a:r>
            <a:r>
              <a:rPr lang="en-US" dirty="0"/>
              <a:t> programs; Relational DB queries plus recursion</a:t>
            </a:r>
          </a:p>
          <a:p>
            <a:endParaRPr lang="en-US" dirty="0"/>
          </a:p>
          <a:p>
            <a:r>
              <a:rPr lang="en-US" dirty="0" err="1"/>
              <a:t>Datalog</a:t>
            </a:r>
            <a:r>
              <a:rPr lang="en-US" dirty="0"/>
              <a:t> includes context-free grammars, so recognizes all CF languages</a:t>
            </a:r>
          </a:p>
          <a:p>
            <a:pPr lvl="1"/>
            <a:r>
              <a:rPr lang="en-US" dirty="0"/>
              <a:t>If grammar is in Chomsky form, it is Earley recognition </a:t>
            </a:r>
          </a:p>
          <a:p>
            <a:pPr lvl="1"/>
            <a:r>
              <a:rPr lang="en-US" dirty="0"/>
              <a:t>DCG syntax for CFGs</a:t>
            </a:r>
          </a:p>
          <a:p>
            <a:endParaRPr lang="en-US" dirty="0"/>
          </a:p>
          <a:p>
            <a:r>
              <a:rPr lang="en-US" dirty="0"/>
              <a:t>Complexity guarantees.  E.g. O(</a:t>
            </a:r>
            <a:r>
              <a:rPr lang="en-US" dirty="0" err="1"/>
              <a:t>n^k</a:t>
            </a:r>
            <a:r>
              <a:rPr lang="en-US" dirty="0"/>
              <a:t>) where n is size of domain, n is max number of distinct variables in the antecedent of any rule </a:t>
            </a:r>
          </a:p>
        </p:txBody>
      </p:sp>
    </p:spTree>
    <p:extLst>
      <p:ext uri="{BB962C8B-B14F-4D97-AF65-F5344CB8AC3E}">
        <p14:creationId xmlns:p14="http://schemas.microsoft.com/office/powerpoint/2010/main" val="6582283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5B610-2C42-0123-BF3E-3FA4A1442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With Tabling Prolog is more Declarative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D4E44-C4A0-2F2B-332D-B4FA500BD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Prolog programs have meaningful computations</a:t>
            </a:r>
          </a:p>
          <a:p>
            <a:pPr lvl="1"/>
            <a:r>
              <a:rPr lang="en-US" dirty="0"/>
              <a:t>All context-free grammars (and extensions)</a:t>
            </a:r>
          </a:p>
          <a:p>
            <a:pPr lvl="1"/>
            <a:r>
              <a:rPr lang="en-US" dirty="0"/>
              <a:t>All </a:t>
            </a:r>
            <a:r>
              <a:rPr lang="en-US" dirty="0" err="1"/>
              <a:t>Datalog</a:t>
            </a:r>
            <a:r>
              <a:rPr lang="en-US" dirty="0"/>
              <a:t> programs</a:t>
            </a:r>
          </a:p>
          <a:p>
            <a:pPr lvl="1"/>
            <a:r>
              <a:rPr lang="en-US" dirty="0"/>
              <a:t>All programs with the bounded term-size property</a:t>
            </a:r>
          </a:p>
          <a:p>
            <a:r>
              <a:rPr lang="en-US" dirty="0"/>
              <a:t>But still must think about evaluation</a:t>
            </a:r>
          </a:p>
          <a:p>
            <a:pPr lvl="1"/>
            <a:r>
              <a:rPr lang="en-US" dirty="0"/>
              <a:t>Easier for termination</a:t>
            </a:r>
          </a:p>
          <a:p>
            <a:pPr lvl="2"/>
            <a:r>
              <a:rPr lang="en-US" dirty="0"/>
              <a:t>Consider only size of terms generated</a:t>
            </a:r>
          </a:p>
          <a:p>
            <a:pPr lvl="1"/>
            <a:r>
              <a:rPr lang="en-US" dirty="0"/>
              <a:t>Easier for complexity</a:t>
            </a:r>
          </a:p>
          <a:p>
            <a:pPr lvl="2"/>
            <a:r>
              <a:rPr lang="en-US" dirty="0"/>
              <a:t>Consider only number and size of tables, and duplicate answers</a:t>
            </a:r>
          </a:p>
        </p:txBody>
      </p:sp>
    </p:spTree>
    <p:extLst>
      <p:ext uri="{BB962C8B-B14F-4D97-AF65-F5344CB8AC3E}">
        <p14:creationId xmlns:p14="http://schemas.microsoft.com/office/powerpoint/2010/main" val="32372037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B436B-3B99-CA67-C549-ED746F339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Negation in Prolog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A184D-947F-847B-9AD5-06976C011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351338"/>
          </a:xfrm>
        </p:spPr>
        <p:txBody>
          <a:bodyPr/>
          <a:lstStyle/>
          <a:p>
            <a:r>
              <a:rPr lang="en-US" dirty="0"/>
              <a:t>Prolog support negations of atomic formulas in antecedents.</a:t>
            </a:r>
          </a:p>
          <a:p>
            <a:pPr lvl="1"/>
            <a:r>
              <a:rPr lang="en-US" dirty="0"/>
              <a:t>So-called negation-by-failure   (aside: a misnomer)</a:t>
            </a:r>
          </a:p>
          <a:p>
            <a:pPr lvl="2"/>
            <a:r>
              <a:rPr lang="en-US" dirty="0"/>
              <a:t>Not(Atom) succeeds if Atom (finitely) fails.</a:t>
            </a:r>
          </a:p>
          <a:p>
            <a:pPr lvl="2"/>
            <a:endParaRPr lang="en-US" dirty="0"/>
          </a:p>
          <a:p>
            <a:r>
              <a:rPr lang="en-US" dirty="0"/>
              <a:t>Since tabling finitely fails more computations, it makes negation simpler, with a much cleaner semantics.</a:t>
            </a:r>
          </a:p>
          <a:p>
            <a:endParaRPr lang="en-US" dirty="0"/>
          </a:p>
          <a:p>
            <a:r>
              <a:rPr lang="en-US" dirty="0"/>
              <a:t>Main semantic issue: What to do with cycles through negation?</a:t>
            </a:r>
          </a:p>
          <a:p>
            <a:pPr lvl="1"/>
            <a:r>
              <a:rPr lang="en-US" dirty="0"/>
              <a:t>shaves(</a:t>
            </a:r>
            <a:r>
              <a:rPr lang="en-US" dirty="0" err="1"/>
              <a:t>barber,Person</a:t>
            </a:r>
            <a:r>
              <a:rPr lang="en-US" dirty="0"/>
              <a:t>) :- person(Person), not shaves(</a:t>
            </a:r>
            <a:r>
              <a:rPr lang="en-US" dirty="0" err="1"/>
              <a:t>Person,Person</a:t>
            </a:r>
            <a:r>
              <a:rPr lang="en-US" dirty="0"/>
              <a:t>).</a:t>
            </a:r>
          </a:p>
          <a:p>
            <a:pPr lvl="1"/>
            <a:r>
              <a:rPr lang="en-US" dirty="0"/>
              <a:t>Who shaves the barber?</a:t>
            </a:r>
          </a:p>
        </p:txBody>
      </p:sp>
    </p:spTree>
    <p:extLst>
      <p:ext uri="{BB962C8B-B14F-4D97-AF65-F5344CB8AC3E}">
        <p14:creationId xmlns:p14="http://schemas.microsoft.com/office/powerpoint/2010/main" val="14928548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BA630-524B-83AA-04EC-3BCBB31A4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Who Shaves the Barber?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5412F-78BF-3A95-477D-A32A1AA6E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(different) accepted semantics</a:t>
            </a:r>
          </a:p>
          <a:p>
            <a:pPr lvl="1"/>
            <a:r>
              <a:rPr lang="en-US" dirty="0"/>
              <a:t>Well-founded 3-valued models (quadratic)</a:t>
            </a:r>
          </a:p>
          <a:p>
            <a:pPr lvl="1"/>
            <a:r>
              <a:rPr lang="en-US" dirty="0"/>
              <a:t>Stable models (leading to Answer Set Programming) (NP-complete)</a:t>
            </a:r>
          </a:p>
          <a:p>
            <a:r>
              <a:rPr lang="en-US" dirty="0"/>
              <a:t>Give different answers to the question</a:t>
            </a:r>
          </a:p>
          <a:p>
            <a:pPr lvl="1"/>
            <a:r>
              <a:rPr lang="en-US" dirty="0"/>
              <a:t>WF: shaves(</a:t>
            </a:r>
            <a:r>
              <a:rPr lang="en-US" dirty="0" err="1"/>
              <a:t>barber,barber</a:t>
            </a:r>
            <a:r>
              <a:rPr lang="en-US" dirty="0"/>
              <a:t>) is given an “undefined” truth value (3-valued logic)</a:t>
            </a:r>
          </a:p>
          <a:p>
            <a:pPr lvl="2"/>
            <a:r>
              <a:rPr lang="en-US" dirty="0"/>
              <a:t>For everyone other than the barber, the answer is as expected</a:t>
            </a:r>
          </a:p>
          <a:p>
            <a:pPr lvl="1"/>
            <a:r>
              <a:rPr lang="en-US" dirty="0"/>
              <a:t>SM: No models, so program is inconsistent</a:t>
            </a:r>
          </a:p>
          <a:p>
            <a:pPr lvl="2"/>
            <a:r>
              <a:rPr lang="en-US" dirty="0"/>
              <a:t>Don’t know anything about anyone</a:t>
            </a:r>
          </a:p>
          <a:p>
            <a:r>
              <a:rPr lang="en-US" dirty="0"/>
              <a:t>Tabling can be naturally and efficiently extended to compute truth in well-founded models</a:t>
            </a:r>
          </a:p>
        </p:txBody>
      </p:sp>
    </p:spTree>
    <p:extLst>
      <p:ext uri="{BB962C8B-B14F-4D97-AF65-F5344CB8AC3E}">
        <p14:creationId xmlns:p14="http://schemas.microsoft.com/office/powerpoint/2010/main" val="1917599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F9D99-9EC1-F9CB-563B-DBCCD671C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/>
              <a:t>Outline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B1788-13C3-C7B1-CCA9-EE3B7C357E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Intro - Background</a:t>
            </a:r>
          </a:p>
          <a:p>
            <a:r>
              <a:rPr lang="en-US" sz="3200" dirty="0"/>
              <a:t>Prolog (original)</a:t>
            </a:r>
          </a:p>
          <a:p>
            <a:r>
              <a:rPr lang="en-US" sz="3200" dirty="0"/>
              <a:t>Limitations</a:t>
            </a:r>
          </a:p>
          <a:p>
            <a:r>
              <a:rPr lang="en-US" sz="3200" dirty="0"/>
              <a:t>Tabling (addresses incompleteness/performance)</a:t>
            </a:r>
          </a:p>
          <a:p>
            <a:r>
              <a:rPr lang="en-US" sz="3200" dirty="0"/>
              <a:t>Negation</a:t>
            </a:r>
          </a:p>
          <a:p>
            <a:r>
              <a:rPr lang="en-US" sz="3200" dirty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9793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3332A-A9FC-DF1C-7D14-B6AA57691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A2B55-633C-FF24-489E-C6DC14083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Prolog is an evolving language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Good evolution is toward increased declarativity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Questions?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4693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7BF31-2147-D730-E6D9-000AC1F2B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Meta-Programming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C7B73-E927-A27E-D2B1-DD9BA9881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/>
          <a:lstStyle/>
          <a:p>
            <a:r>
              <a:rPr lang="en-US" dirty="0"/>
              <a:t>Prolog 3-line self interpreter: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Tabling reflects right through:</a:t>
            </a:r>
          </a:p>
          <a:p>
            <a:pPr lvl="1"/>
            <a:r>
              <a:rPr lang="en-US" dirty="0"/>
              <a:t>Making is easy to define (tabled) Prolog “variations”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B83ACF-0667-F89D-CD73-ABEBEDB2CB8B}"/>
              </a:ext>
            </a:extLst>
          </p:cNvPr>
          <p:cNvSpPr txBox="1"/>
          <p:nvPr/>
        </p:nvSpPr>
        <p:spPr>
          <a:xfrm>
            <a:off x="1699490" y="2564101"/>
            <a:ext cx="57681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interp</a:t>
            </a:r>
            <a:r>
              <a:rPr lang="en-US" sz="2400" dirty="0"/>
              <a:t>(true).</a:t>
            </a:r>
          </a:p>
          <a:p>
            <a:r>
              <a:rPr lang="en-US" sz="2400" dirty="0" err="1"/>
              <a:t>interp</a:t>
            </a:r>
            <a:r>
              <a:rPr lang="en-US" sz="2400" dirty="0"/>
              <a:t>((A,B)) :- </a:t>
            </a:r>
            <a:r>
              <a:rPr lang="en-US" sz="2400" dirty="0" err="1"/>
              <a:t>interp</a:t>
            </a:r>
            <a:r>
              <a:rPr lang="en-US" sz="2400" dirty="0"/>
              <a:t>(A), </a:t>
            </a:r>
            <a:r>
              <a:rPr lang="en-US" sz="2400" dirty="0" err="1"/>
              <a:t>interp</a:t>
            </a:r>
            <a:r>
              <a:rPr lang="en-US" sz="2400" dirty="0"/>
              <a:t>(B).</a:t>
            </a:r>
          </a:p>
          <a:p>
            <a:r>
              <a:rPr lang="en-US" sz="2400" dirty="0" err="1"/>
              <a:t>Interp</a:t>
            </a:r>
            <a:r>
              <a:rPr lang="en-US" sz="2400" dirty="0"/>
              <a:t>(A) :- rule(</a:t>
            </a:r>
            <a:r>
              <a:rPr lang="en-US" sz="2400" dirty="0" err="1"/>
              <a:t>A,Body</a:t>
            </a:r>
            <a:r>
              <a:rPr lang="en-US" sz="2400" dirty="0"/>
              <a:t>), </a:t>
            </a:r>
            <a:r>
              <a:rPr lang="en-US" sz="2400" dirty="0" err="1"/>
              <a:t>interp</a:t>
            </a:r>
            <a:r>
              <a:rPr lang="en-US" sz="2400" dirty="0"/>
              <a:t>(Body).</a:t>
            </a:r>
          </a:p>
        </p:txBody>
      </p:sp>
    </p:spTree>
    <p:extLst>
      <p:ext uri="{BB962C8B-B14F-4D97-AF65-F5344CB8AC3E}">
        <p14:creationId xmlns:p14="http://schemas.microsoft.com/office/powerpoint/2010/main" val="3637208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8D48C-C419-6AA4-8A23-1DCAE8226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6E435-DCA8-BD66-672E-78ABAB700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Prolog invented by A. </a:t>
            </a:r>
            <a:r>
              <a:rPr lang="en-US" dirty="0" err="1"/>
              <a:t>Colmerauer</a:t>
            </a:r>
            <a:r>
              <a:rPr lang="en-US" dirty="0"/>
              <a:t> to process natural language (1972).</a:t>
            </a:r>
          </a:p>
          <a:p>
            <a:r>
              <a:rPr lang="en-US" dirty="0"/>
              <a:t>Formalized by R. Kowalski as first-order Horn clause with SLD resolution as the inference (evaluation) strategy (1972).</a:t>
            </a:r>
          </a:p>
          <a:p>
            <a:r>
              <a:rPr lang="en-US" dirty="0"/>
              <a:t>Is a relational language; it speaks of relations not functions, and thus is nondeterministic.</a:t>
            </a:r>
          </a:p>
          <a:p>
            <a:r>
              <a:rPr lang="en-US" dirty="0"/>
              <a:t>Implemented by David H. D. Warren as DEC-10 Prolog (1973).</a:t>
            </a:r>
          </a:p>
          <a:p>
            <a:pPr lvl="1"/>
            <a:r>
              <a:rPr lang="en-US" dirty="0"/>
              <a:t>Proposed a Prolog architecture, the WAM (1982)</a:t>
            </a:r>
          </a:p>
          <a:p>
            <a:r>
              <a:rPr lang="en-US" dirty="0"/>
              <a:t>Many implementations over the years: C, BIM, Quintus, </a:t>
            </a:r>
            <a:r>
              <a:rPr lang="en-US" dirty="0" err="1"/>
              <a:t>Sicstus</a:t>
            </a:r>
            <a:r>
              <a:rPr lang="en-US" dirty="0"/>
              <a:t>, Eclipse, XSB, SWI, Ciao, YAP, 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176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5AD10-9582-F98A-15AF-DCF71B4CA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6511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Prolog the Language, by example</a:t>
            </a:r>
            <a:br>
              <a:rPr lang="en-US" dirty="0"/>
            </a:br>
            <a:r>
              <a:rPr lang="en-US" dirty="0"/>
              <a:t>1. Family Tree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04C733-4599-42B7-4CAD-F66B8271EEB2}"/>
              </a:ext>
            </a:extLst>
          </p:cNvPr>
          <p:cNvSpPr txBox="1"/>
          <p:nvPr/>
        </p:nvSpPr>
        <p:spPr>
          <a:xfrm>
            <a:off x="1018309" y="1613709"/>
            <a:ext cx="949498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0" i="0" u="none" strike="noStrike" baseline="0" dirty="0" err="1">
                <a:latin typeface="CMTT10"/>
              </a:rPr>
              <a:t>childOf</a:t>
            </a:r>
            <a:r>
              <a:rPr lang="en-US" sz="2000" b="0" i="0" u="none" strike="noStrike" baseline="0" dirty="0">
                <a:latin typeface="CMTT10"/>
              </a:rPr>
              <a:t>(</a:t>
            </a:r>
            <a:r>
              <a:rPr lang="en-US" sz="2000" b="0" i="0" u="none" strike="noStrike" baseline="0" dirty="0" err="1">
                <a:latin typeface="CMTT10"/>
              </a:rPr>
              <a:t>charles,elizabeth</a:t>
            </a:r>
            <a:r>
              <a:rPr lang="en-US" sz="2000" b="0" i="0" u="none" strike="noStrike" baseline="0" dirty="0">
                <a:latin typeface="CMTT10"/>
              </a:rPr>
              <a:t>).</a:t>
            </a:r>
          </a:p>
          <a:p>
            <a:pPr algn="l"/>
            <a:r>
              <a:rPr lang="en-US" sz="2000" b="0" i="0" u="none" strike="noStrike" baseline="0" dirty="0" err="1">
                <a:latin typeface="CMTT10"/>
              </a:rPr>
              <a:t>childOf</a:t>
            </a:r>
            <a:r>
              <a:rPr lang="en-US" sz="2000" b="0" i="0" u="none" strike="noStrike" baseline="0" dirty="0">
                <a:latin typeface="CMTT10"/>
              </a:rPr>
              <a:t>(</a:t>
            </a:r>
            <a:r>
              <a:rPr lang="en-US" sz="2000" b="0" i="0" u="none" strike="noStrike" baseline="0" dirty="0" err="1">
                <a:latin typeface="CMTT10"/>
              </a:rPr>
              <a:t>william,charles</a:t>
            </a:r>
            <a:r>
              <a:rPr lang="en-US" sz="2000" b="0" i="0" u="none" strike="noStrike" baseline="0" dirty="0">
                <a:latin typeface="CMTT10"/>
              </a:rPr>
              <a:t>).                           grandparent(C,</a:t>
            </a:r>
            <a:r>
              <a:rPr lang="en-US" sz="2000" dirty="0">
                <a:latin typeface="CMTT10"/>
              </a:rPr>
              <a:t>GP</a:t>
            </a:r>
            <a:r>
              <a:rPr lang="en-US" sz="2000" b="0" i="0" u="none" strike="noStrike" baseline="0" dirty="0">
                <a:latin typeface="CMTT10"/>
              </a:rPr>
              <a:t>) :- </a:t>
            </a:r>
            <a:r>
              <a:rPr lang="en-US" sz="2000" b="0" i="0" u="none" strike="noStrike" baseline="0" dirty="0" err="1">
                <a:latin typeface="CMTT10"/>
              </a:rPr>
              <a:t>childOf</a:t>
            </a:r>
            <a:r>
              <a:rPr lang="en-US" sz="2000" b="0" i="0" u="none" strike="noStrike" baseline="0" dirty="0">
                <a:latin typeface="CMTT10"/>
              </a:rPr>
              <a:t>(</a:t>
            </a:r>
            <a:r>
              <a:rPr lang="en-US" sz="2000" dirty="0">
                <a:latin typeface="CMTT10"/>
              </a:rPr>
              <a:t>C</a:t>
            </a:r>
            <a:r>
              <a:rPr lang="en-US" sz="2000" b="0" i="0" u="none" strike="noStrike" baseline="0" dirty="0">
                <a:latin typeface="CMTT10"/>
              </a:rPr>
              <a:t>,P), </a:t>
            </a:r>
            <a:r>
              <a:rPr lang="en-US" sz="2000" b="0" i="0" u="none" strike="noStrike" baseline="0" dirty="0" err="1">
                <a:latin typeface="CMTT10"/>
              </a:rPr>
              <a:t>childOf</a:t>
            </a:r>
            <a:r>
              <a:rPr lang="en-US" sz="2000" b="0" i="0" u="none" strike="noStrike" baseline="0" dirty="0">
                <a:latin typeface="CMTT10"/>
              </a:rPr>
              <a:t>(P,GP).</a:t>
            </a:r>
          </a:p>
          <a:p>
            <a:pPr algn="l"/>
            <a:r>
              <a:rPr lang="en-US" sz="2000" b="0" i="0" u="none" strike="noStrike" baseline="0" dirty="0" err="1">
                <a:latin typeface="CMTT10"/>
              </a:rPr>
              <a:t>childOf</a:t>
            </a:r>
            <a:r>
              <a:rPr lang="en-US" sz="2000" b="0" i="0" u="none" strike="noStrike" baseline="0" dirty="0">
                <a:latin typeface="CMTT10"/>
              </a:rPr>
              <a:t>(</a:t>
            </a:r>
            <a:r>
              <a:rPr lang="en-US" sz="2000" b="0" i="0" u="none" strike="noStrike" baseline="0" dirty="0" err="1">
                <a:latin typeface="CMTT10"/>
              </a:rPr>
              <a:t>harry,charles</a:t>
            </a:r>
            <a:r>
              <a:rPr lang="en-US" sz="2000" b="0" i="0" u="none" strike="noStrike" baseline="0" dirty="0">
                <a:latin typeface="CMTT10"/>
              </a:rPr>
              <a:t>).</a:t>
            </a:r>
          </a:p>
          <a:p>
            <a:pPr algn="l"/>
            <a:r>
              <a:rPr lang="en-US" sz="2000" b="0" i="0" u="none" strike="noStrike" baseline="0" dirty="0" err="1">
                <a:latin typeface="CMTT10"/>
              </a:rPr>
              <a:t>childOf</a:t>
            </a:r>
            <a:r>
              <a:rPr lang="en-US" sz="2000" b="0" i="0" u="none" strike="noStrike" baseline="0" dirty="0">
                <a:latin typeface="CMTT10"/>
              </a:rPr>
              <a:t>(</a:t>
            </a:r>
            <a:r>
              <a:rPr lang="en-US" sz="2000" b="0" i="0" u="none" strike="noStrike" baseline="0" dirty="0" err="1">
                <a:latin typeface="CMTT10"/>
              </a:rPr>
              <a:t>george,william</a:t>
            </a:r>
            <a:r>
              <a:rPr lang="en-US" sz="2000" b="0" i="0" u="none" strike="noStrike" baseline="0" dirty="0">
                <a:latin typeface="CMTT10"/>
              </a:rPr>
              <a:t>).</a:t>
            </a:r>
          </a:p>
          <a:p>
            <a:pPr algn="l"/>
            <a:r>
              <a:rPr lang="en-US" sz="2000" b="0" i="0" u="none" strike="noStrike" baseline="0" dirty="0" err="1">
                <a:latin typeface="CMTT10"/>
              </a:rPr>
              <a:t>childOf</a:t>
            </a:r>
            <a:r>
              <a:rPr lang="en-US" sz="2000" b="0" i="0" u="none" strike="noStrike" baseline="0" dirty="0">
                <a:latin typeface="CMTT10"/>
              </a:rPr>
              <a:t>(</a:t>
            </a:r>
            <a:r>
              <a:rPr lang="en-US" sz="2000" b="0" i="0" u="none" strike="noStrike" baseline="0" dirty="0" err="1">
                <a:latin typeface="CMTT10"/>
              </a:rPr>
              <a:t>charlotte,william</a:t>
            </a:r>
            <a:r>
              <a:rPr lang="en-US" sz="2000" b="0" i="0" u="none" strike="noStrike" baseline="0" dirty="0">
                <a:latin typeface="CMTT10"/>
              </a:rPr>
              <a:t>).                        </a:t>
            </a:r>
            <a:r>
              <a:rPr lang="en-US" sz="2000" b="0" i="0" u="none" strike="noStrike" baseline="0" dirty="0" err="1">
                <a:latin typeface="CMTT10"/>
              </a:rPr>
              <a:t>hasAncestor</a:t>
            </a:r>
            <a:r>
              <a:rPr lang="en-US" sz="2000" b="0" i="0" u="none" strike="noStrike" baseline="0" dirty="0">
                <a:latin typeface="CMTT10"/>
              </a:rPr>
              <a:t>(C,A) :- </a:t>
            </a:r>
            <a:r>
              <a:rPr lang="en-US" sz="2000" b="0" i="0" u="none" strike="noStrike" baseline="0" dirty="0" err="1">
                <a:latin typeface="CMTT10"/>
              </a:rPr>
              <a:t>childOf</a:t>
            </a:r>
            <a:r>
              <a:rPr lang="en-US" sz="2000" b="0" i="0" u="none" strike="noStrike" baseline="0" dirty="0">
                <a:latin typeface="CMTT10"/>
              </a:rPr>
              <a:t>(C,A).</a:t>
            </a:r>
          </a:p>
          <a:p>
            <a:pPr algn="l"/>
            <a:r>
              <a:rPr lang="en-US" sz="2000" b="0" i="0" u="none" strike="noStrike" baseline="0" dirty="0" err="1">
                <a:latin typeface="CMTT10"/>
              </a:rPr>
              <a:t>childOf</a:t>
            </a:r>
            <a:r>
              <a:rPr lang="en-US" sz="2000" b="0" i="0" u="none" strike="noStrike" baseline="0" dirty="0">
                <a:latin typeface="CMTT10"/>
              </a:rPr>
              <a:t>(</a:t>
            </a:r>
            <a:r>
              <a:rPr lang="en-US" sz="2000" b="0" i="0" u="none" strike="noStrike" baseline="0" dirty="0" err="1">
                <a:latin typeface="CMTT10"/>
              </a:rPr>
              <a:t>louis,william</a:t>
            </a:r>
            <a:r>
              <a:rPr lang="en-US" sz="2000" b="0" i="0" u="none" strike="noStrike" baseline="0" dirty="0">
                <a:latin typeface="CMTT10"/>
              </a:rPr>
              <a:t>).                                </a:t>
            </a:r>
            <a:r>
              <a:rPr lang="en-US" sz="2000" b="0" i="0" u="none" strike="noStrike" baseline="0" dirty="0" err="1">
                <a:latin typeface="CMTT10"/>
              </a:rPr>
              <a:t>hasAncestor</a:t>
            </a:r>
            <a:r>
              <a:rPr lang="en-US" sz="2000" b="0" i="0" u="none" strike="noStrike" baseline="0" dirty="0">
                <a:latin typeface="CMTT10"/>
              </a:rPr>
              <a:t>(C,A) :- </a:t>
            </a:r>
            <a:r>
              <a:rPr lang="en-US" sz="2000" b="0" i="0" u="none" strike="noStrike" baseline="0" dirty="0" err="1">
                <a:latin typeface="CMTT10"/>
              </a:rPr>
              <a:t>childOf</a:t>
            </a:r>
            <a:r>
              <a:rPr lang="en-US" sz="2000" b="0" i="0" u="none" strike="noStrike" baseline="0" dirty="0">
                <a:latin typeface="CMTT10"/>
              </a:rPr>
              <a:t>(C,P), </a:t>
            </a:r>
            <a:r>
              <a:rPr lang="en-US" sz="2000" b="0" i="0" u="none" strike="noStrike" baseline="0" dirty="0" err="1">
                <a:latin typeface="CMTT10"/>
              </a:rPr>
              <a:t>hasAncestor</a:t>
            </a:r>
            <a:r>
              <a:rPr lang="en-US" sz="2000" b="0" i="0" u="none" strike="noStrike" baseline="0" dirty="0">
                <a:latin typeface="CMTT10"/>
              </a:rPr>
              <a:t>(P,A).</a:t>
            </a:r>
          </a:p>
          <a:p>
            <a:pPr algn="l"/>
            <a:r>
              <a:rPr lang="en-US" sz="2000" b="0" i="0" u="none" strike="noStrike" baseline="0" dirty="0" err="1">
                <a:latin typeface="CMTT10"/>
              </a:rPr>
              <a:t>childOf</a:t>
            </a:r>
            <a:r>
              <a:rPr lang="en-US" sz="2000" b="0" i="0" u="none" strike="noStrike" baseline="0" dirty="0">
                <a:latin typeface="CMTT10"/>
              </a:rPr>
              <a:t>(</a:t>
            </a:r>
            <a:r>
              <a:rPr lang="en-US" sz="2000" b="0" i="0" u="none" strike="noStrike" baseline="0" dirty="0" err="1">
                <a:latin typeface="CMTT10"/>
              </a:rPr>
              <a:t>archie,harry</a:t>
            </a:r>
            <a:r>
              <a:rPr lang="en-US" sz="2000" b="0" i="0" u="none" strike="noStrike" baseline="0" dirty="0">
                <a:latin typeface="CMTT10"/>
              </a:rPr>
              <a:t>).</a:t>
            </a:r>
          </a:p>
          <a:p>
            <a:pPr algn="l"/>
            <a:r>
              <a:rPr lang="en-US" sz="2000" b="0" i="0" u="none" strike="noStrike" baseline="0" dirty="0" err="1">
                <a:latin typeface="CMTT10"/>
              </a:rPr>
              <a:t>childOf</a:t>
            </a:r>
            <a:r>
              <a:rPr lang="en-US" sz="2000" b="0" i="0" u="none" strike="noStrike" baseline="0" dirty="0">
                <a:latin typeface="CMTT10"/>
              </a:rPr>
              <a:t>(</a:t>
            </a:r>
            <a:r>
              <a:rPr lang="en-US" sz="2000" b="0" i="0" u="none" strike="noStrike" baseline="0" dirty="0" err="1">
                <a:latin typeface="CMTT10"/>
              </a:rPr>
              <a:t>lilibet,harry</a:t>
            </a:r>
            <a:r>
              <a:rPr lang="en-US" sz="2000" b="0" i="0" u="none" strike="noStrike" baseline="0" dirty="0">
                <a:latin typeface="CMTT10"/>
              </a:rPr>
              <a:t>).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197228-2424-9A49-0F0E-488B10BE31BC}"/>
              </a:ext>
            </a:extLst>
          </p:cNvPr>
          <p:cNvSpPr txBox="1"/>
          <p:nvPr/>
        </p:nvSpPr>
        <p:spPr>
          <a:xfrm>
            <a:off x="838200" y="4368799"/>
            <a:ext cx="10515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Queries</a:t>
            </a:r>
            <a:r>
              <a:rPr lang="en-US" sz="2000" dirty="0"/>
              <a:t>:</a:t>
            </a:r>
          </a:p>
          <a:p>
            <a:r>
              <a:rPr lang="en-US" sz="2000" dirty="0"/>
              <a:t>?- </a:t>
            </a:r>
            <a:r>
              <a:rPr lang="en-US" sz="2000" dirty="0" err="1"/>
              <a:t>childOf</a:t>
            </a:r>
            <a:r>
              <a:rPr lang="en-US" sz="2000" dirty="0"/>
              <a:t>(</a:t>
            </a:r>
            <a:r>
              <a:rPr lang="en-US" sz="2000" dirty="0" err="1"/>
              <a:t>archie,X</a:t>
            </a:r>
            <a:r>
              <a:rPr lang="en-US" sz="2000" dirty="0"/>
              <a:t>).   X=harry</a:t>
            </a:r>
          </a:p>
          <a:p>
            <a:r>
              <a:rPr lang="en-US" sz="2000" dirty="0"/>
              <a:t>?- grandparent(</a:t>
            </a:r>
            <a:r>
              <a:rPr lang="en-US" sz="2000" dirty="0" err="1"/>
              <a:t>X,elizabeth</a:t>
            </a:r>
            <a:r>
              <a:rPr lang="en-US" sz="2000" dirty="0"/>
              <a:t>).   X=</a:t>
            </a:r>
            <a:r>
              <a:rPr lang="en-US" sz="2000" dirty="0" err="1"/>
              <a:t>william</a:t>
            </a:r>
            <a:r>
              <a:rPr lang="en-US" sz="2000" dirty="0"/>
              <a:t> ; X=harry</a:t>
            </a:r>
          </a:p>
          <a:p>
            <a:r>
              <a:rPr lang="en-US" sz="2000" dirty="0"/>
              <a:t>?- grandparent(X,Y).    X=</a:t>
            </a:r>
            <a:r>
              <a:rPr lang="en-US" sz="2000" dirty="0" err="1"/>
              <a:t>william,Y</a:t>
            </a:r>
            <a:r>
              <a:rPr lang="en-US" sz="2000" dirty="0"/>
              <a:t>=</a:t>
            </a:r>
            <a:r>
              <a:rPr lang="en-US" sz="2000" dirty="0" err="1"/>
              <a:t>elizabeth</a:t>
            </a:r>
            <a:r>
              <a:rPr lang="en-US" sz="2000" dirty="0"/>
              <a:t> ; X=</a:t>
            </a:r>
            <a:r>
              <a:rPr lang="en-US" sz="2000" dirty="0" err="1"/>
              <a:t>harry,Y</a:t>
            </a:r>
            <a:r>
              <a:rPr lang="en-US" sz="2000" dirty="0"/>
              <a:t>=</a:t>
            </a:r>
            <a:r>
              <a:rPr lang="en-US" sz="2000" dirty="0" err="1"/>
              <a:t>elizabeth</a:t>
            </a:r>
            <a:r>
              <a:rPr lang="en-US" sz="2000" dirty="0"/>
              <a:t> ; X=</a:t>
            </a:r>
            <a:r>
              <a:rPr lang="en-US" sz="2000" dirty="0" err="1"/>
              <a:t>george;Y</a:t>
            </a:r>
            <a:r>
              <a:rPr lang="en-US" sz="2000" dirty="0"/>
              <a:t>=</a:t>
            </a:r>
            <a:r>
              <a:rPr lang="en-US" sz="2000" dirty="0" err="1"/>
              <a:t>charles</a:t>
            </a:r>
            <a:r>
              <a:rPr lang="en-US" sz="2000" dirty="0"/>
              <a:t> ; …</a:t>
            </a:r>
          </a:p>
          <a:p>
            <a:r>
              <a:rPr lang="en-US" sz="2000" dirty="0"/>
              <a:t>?- </a:t>
            </a:r>
            <a:r>
              <a:rPr lang="en-US" sz="2000" dirty="0" err="1"/>
              <a:t>hasAncestor</a:t>
            </a:r>
            <a:r>
              <a:rPr lang="en-US" sz="2000" dirty="0"/>
              <a:t>(</a:t>
            </a:r>
            <a:r>
              <a:rPr lang="en-US" sz="2000" dirty="0" err="1"/>
              <a:t>archie,A</a:t>
            </a:r>
            <a:r>
              <a:rPr lang="en-US" sz="2000" dirty="0"/>
              <a:t>).    A=harry ; A=</a:t>
            </a:r>
            <a:r>
              <a:rPr lang="en-US" sz="2000" dirty="0" err="1"/>
              <a:t>charles</a:t>
            </a:r>
            <a:r>
              <a:rPr lang="en-US" sz="2000" dirty="0"/>
              <a:t> ; A=</a:t>
            </a:r>
            <a:r>
              <a:rPr lang="en-US" sz="2000" dirty="0" err="1"/>
              <a:t>elizabeth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5779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037A7-0217-5C7E-FA3B-6A9DD3404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Prolog; How does it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06613-7133-73B7-436C-E731B8CA8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 statements are Horn clauses, i.e., implications with:</a:t>
            </a:r>
          </a:p>
          <a:p>
            <a:pPr lvl="1"/>
            <a:r>
              <a:rPr lang="en-US" dirty="0"/>
              <a:t>Consequent is an atomic formula, and</a:t>
            </a:r>
          </a:p>
          <a:p>
            <a:pPr lvl="1"/>
            <a:r>
              <a:rPr lang="en-US" dirty="0"/>
              <a:t>Antecedent is a conjunction of atomic formulas.</a:t>
            </a:r>
          </a:p>
          <a:p>
            <a:pPr lvl="1"/>
            <a:r>
              <a:rPr lang="en-US" dirty="0"/>
              <a:t>Universally quantified</a:t>
            </a:r>
          </a:p>
          <a:p>
            <a:endParaRPr lang="en-US" dirty="0"/>
          </a:p>
          <a:p>
            <a:r>
              <a:rPr lang="en-US" dirty="0"/>
              <a:t>Execution is SLD resolution with a depth-first backtracking search through the tree of resolution proofs.</a:t>
            </a:r>
          </a:p>
          <a:p>
            <a:pPr lvl="1"/>
            <a:r>
              <a:rPr lang="en-US" dirty="0"/>
              <a:t>Uses “unification” to delay choice of variable values for as long as possible</a:t>
            </a:r>
          </a:p>
          <a:p>
            <a:pPr lvl="1"/>
            <a:r>
              <a:rPr lang="en-US" dirty="0"/>
              <a:t>Procedurally is nondeterministic “recursive descent” evaluation of the clauses as procedure definitions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368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D48D5-B481-3B35-93A5-6B979286F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Prolog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885A9-E122-B38A-ECE9-D87BF9C0D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Think of Prolog (nondeterministic) execution as a set of concurrently executing deterministic (procedural) machines.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When a machine encounters a choice point with n alternatives:</a:t>
            </a:r>
          </a:p>
          <a:p>
            <a:pPr lvl="2"/>
            <a:r>
              <a:rPr lang="en-US" dirty="0"/>
              <a:t>It replaces itself with n copies</a:t>
            </a:r>
          </a:p>
          <a:p>
            <a:pPr lvl="2"/>
            <a:r>
              <a:rPr lang="en-US" dirty="0"/>
              <a:t>Each copy continues execution with one alternative</a:t>
            </a:r>
          </a:p>
          <a:p>
            <a:pPr lvl="1"/>
            <a:r>
              <a:rPr lang="en-US" dirty="0"/>
              <a:t>When required variables don’t match</a:t>
            </a:r>
          </a:p>
          <a:p>
            <a:pPr lvl="2"/>
            <a:r>
              <a:rPr lang="en-US" dirty="0"/>
              <a:t>Machine fails and disappears</a:t>
            </a:r>
          </a:p>
          <a:p>
            <a:pPr lvl="1"/>
            <a:r>
              <a:rPr lang="en-US" dirty="0"/>
              <a:t>Machines that return to initial procedure call provide answers.</a:t>
            </a:r>
          </a:p>
        </p:txBody>
      </p:sp>
    </p:spTree>
    <p:extLst>
      <p:ext uri="{BB962C8B-B14F-4D97-AF65-F5344CB8AC3E}">
        <p14:creationId xmlns:p14="http://schemas.microsoft.com/office/powerpoint/2010/main" val="2015604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06A49-89FB-03E6-0DD2-0166BFE1C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60144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Prolog Execution: Multiple Machines…</a:t>
            </a: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AB11DD6C-48F5-FFF8-7D3A-DA1BE1D11319}"/>
              </a:ext>
            </a:extLst>
          </p:cNvPr>
          <p:cNvGrpSpPr/>
          <p:nvPr/>
        </p:nvGrpSpPr>
        <p:grpSpPr>
          <a:xfrm>
            <a:off x="1966607" y="2170408"/>
            <a:ext cx="1352142" cy="786037"/>
            <a:chOff x="1271081" y="2277400"/>
            <a:chExt cx="1352142" cy="786037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25284240-C753-AF7A-27E4-FFDD11297A82}"/>
                </a:ext>
              </a:extLst>
            </p:cNvPr>
            <p:cNvGrpSpPr/>
            <p:nvPr/>
          </p:nvGrpSpPr>
          <p:grpSpPr>
            <a:xfrm>
              <a:off x="1546698" y="2533561"/>
              <a:ext cx="531778" cy="522051"/>
              <a:chOff x="8333361" y="2842757"/>
              <a:chExt cx="531778" cy="522051"/>
            </a:xfrm>
          </p:grpSpPr>
          <p:grpSp>
            <p:nvGrpSpPr>
              <p:cNvPr id="63" name="Group 62">
                <a:extLst>
                  <a:ext uri="{FF2B5EF4-FFF2-40B4-BE49-F238E27FC236}">
                    <a16:creationId xmlns:a16="http://schemas.microsoft.com/office/drawing/2014/main" id="{A50EEC1F-9FDC-29DF-AFAB-340D66CE18F7}"/>
                  </a:ext>
                </a:extLst>
              </p:cNvPr>
              <p:cNvGrpSpPr/>
              <p:nvPr/>
            </p:nvGrpSpPr>
            <p:grpSpPr>
              <a:xfrm>
                <a:off x="8333361" y="2842757"/>
                <a:ext cx="259404" cy="259404"/>
                <a:chOff x="4053190" y="4841132"/>
                <a:chExt cx="259404" cy="259404"/>
              </a:xfrm>
            </p:grpSpPr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DE011C22-8B73-49CB-A341-F0C83DA9460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66160" y="4841132"/>
                  <a:ext cx="0" cy="25940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>
                  <a:extLst>
                    <a:ext uri="{FF2B5EF4-FFF2-40B4-BE49-F238E27FC236}">
                      <a16:creationId xmlns:a16="http://schemas.microsoft.com/office/drawing/2014/main" id="{783A25CD-E3AB-B418-1412-2EC96FEBC40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4182892" y="4970834"/>
                  <a:ext cx="0" cy="25940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4" name="Group 63">
                <a:extLst>
                  <a:ext uri="{FF2B5EF4-FFF2-40B4-BE49-F238E27FC236}">
                    <a16:creationId xmlns:a16="http://schemas.microsoft.com/office/drawing/2014/main" id="{AD68E2CD-455B-8DD9-9648-D3C2CF6C8091}"/>
                  </a:ext>
                </a:extLst>
              </p:cNvPr>
              <p:cNvGrpSpPr/>
              <p:nvPr/>
            </p:nvGrpSpPr>
            <p:grpSpPr>
              <a:xfrm>
                <a:off x="8605735" y="3105404"/>
                <a:ext cx="259404" cy="259404"/>
                <a:chOff x="4053190" y="4841132"/>
                <a:chExt cx="259404" cy="259404"/>
              </a:xfrm>
            </p:grpSpPr>
            <p:cxnSp>
              <p:nvCxnSpPr>
                <p:cNvPr id="65" name="Straight Connector 64">
                  <a:extLst>
                    <a:ext uri="{FF2B5EF4-FFF2-40B4-BE49-F238E27FC236}">
                      <a16:creationId xmlns:a16="http://schemas.microsoft.com/office/drawing/2014/main" id="{6B4B7C9E-0961-37A2-A0A3-255C4560404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66160" y="4841132"/>
                  <a:ext cx="0" cy="25940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>
                  <a:extLst>
                    <a:ext uri="{FF2B5EF4-FFF2-40B4-BE49-F238E27FC236}">
                      <a16:creationId xmlns:a16="http://schemas.microsoft.com/office/drawing/2014/main" id="{594A3A4D-B1BF-CE34-C619-98C983DF8DC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4182892" y="4970834"/>
                  <a:ext cx="0" cy="25940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29EC570C-CF36-C23E-7828-739FFBDDD0EE}"/>
                </a:ext>
              </a:extLst>
            </p:cNvPr>
            <p:cNvGrpSpPr/>
            <p:nvPr/>
          </p:nvGrpSpPr>
          <p:grpSpPr>
            <a:xfrm rot="5400000">
              <a:off x="2091445" y="2804033"/>
              <a:ext cx="259404" cy="259404"/>
              <a:chOff x="4053190" y="4841132"/>
              <a:chExt cx="259404" cy="259404"/>
            </a:xfrm>
          </p:grpSpPr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E5763FE9-DF08-5EE5-C96E-33141DCF208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6160" y="4841132"/>
                <a:ext cx="0" cy="25940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24861579-607B-3513-2531-48282FAA0D00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4182892" y="4970834"/>
                <a:ext cx="0" cy="25940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DE3A133F-C11F-F0BD-C5AF-0A0E0FB22D33}"/>
                </a:ext>
              </a:extLst>
            </p:cNvPr>
            <p:cNvGrpSpPr/>
            <p:nvPr/>
          </p:nvGrpSpPr>
          <p:grpSpPr>
            <a:xfrm flipV="1">
              <a:off x="2363819" y="2558375"/>
              <a:ext cx="259404" cy="259404"/>
              <a:chOff x="4053190" y="4841132"/>
              <a:chExt cx="259404" cy="259404"/>
            </a:xfrm>
          </p:grpSpPr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7C591F2D-B7EE-D1C0-04F7-A85E5F1BC6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6160" y="4841132"/>
                <a:ext cx="0" cy="25940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C691C615-C701-B43E-F295-548B4C4E01C9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4182892" y="4970834"/>
                <a:ext cx="0" cy="25940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AC4F419F-6CB2-5A75-5B43-DCA63F90495D}"/>
                </a:ext>
              </a:extLst>
            </p:cNvPr>
            <p:cNvGrpSpPr/>
            <p:nvPr/>
          </p:nvGrpSpPr>
          <p:grpSpPr>
            <a:xfrm>
              <a:off x="1271081" y="2277400"/>
              <a:ext cx="259404" cy="259404"/>
              <a:chOff x="4053190" y="4841132"/>
              <a:chExt cx="259404" cy="259404"/>
            </a:xfrm>
          </p:grpSpPr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B34A75CA-5F84-C707-3923-9D5AE23D79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6160" y="4841132"/>
                <a:ext cx="0" cy="25940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26B6C54F-84D6-3CA2-8017-8453550D73A3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4182892" y="4970834"/>
                <a:ext cx="0" cy="25940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736DC530-AB27-87B2-D4E2-8BE639951842}"/>
              </a:ext>
            </a:extLst>
          </p:cNvPr>
          <p:cNvGrpSpPr/>
          <p:nvPr/>
        </p:nvGrpSpPr>
        <p:grpSpPr>
          <a:xfrm>
            <a:off x="5392363" y="3136499"/>
            <a:ext cx="1112198" cy="500698"/>
            <a:chOff x="4696837" y="3243491"/>
            <a:chExt cx="1112198" cy="500698"/>
          </a:xfrm>
        </p:grpSpPr>
        <p:grpSp>
          <p:nvGrpSpPr>
            <p:cNvPr id="167" name="Group 166">
              <a:extLst>
                <a:ext uri="{FF2B5EF4-FFF2-40B4-BE49-F238E27FC236}">
                  <a16:creationId xmlns:a16="http://schemas.microsoft.com/office/drawing/2014/main" id="{0B85BAAA-81F9-36C9-1A10-E608812CCA4F}"/>
                </a:ext>
              </a:extLst>
            </p:cNvPr>
            <p:cNvGrpSpPr/>
            <p:nvPr/>
          </p:nvGrpSpPr>
          <p:grpSpPr>
            <a:xfrm>
              <a:off x="4696837" y="3243491"/>
              <a:ext cx="259404" cy="259404"/>
              <a:chOff x="4053190" y="4841132"/>
              <a:chExt cx="259404" cy="259404"/>
            </a:xfrm>
          </p:grpSpPr>
          <p:cxnSp>
            <p:nvCxnSpPr>
              <p:cNvPr id="168" name="Straight Connector 167">
                <a:extLst>
                  <a:ext uri="{FF2B5EF4-FFF2-40B4-BE49-F238E27FC236}">
                    <a16:creationId xmlns:a16="http://schemas.microsoft.com/office/drawing/2014/main" id="{28735EFF-D427-FA2D-95B0-C3619996FF5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6160" y="4841132"/>
                <a:ext cx="0" cy="25940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>
                <a:extLst>
                  <a:ext uri="{FF2B5EF4-FFF2-40B4-BE49-F238E27FC236}">
                    <a16:creationId xmlns:a16="http://schemas.microsoft.com/office/drawing/2014/main" id="{4334FE55-D950-9D58-1778-B8D9CEB82FD3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4182892" y="4970834"/>
                <a:ext cx="0" cy="25940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0" name="Group 169">
              <a:extLst>
                <a:ext uri="{FF2B5EF4-FFF2-40B4-BE49-F238E27FC236}">
                  <a16:creationId xmlns:a16="http://schemas.microsoft.com/office/drawing/2014/main" id="{2470643D-CED5-8C5B-6C93-87D7B81F659E}"/>
                </a:ext>
              </a:extLst>
            </p:cNvPr>
            <p:cNvGrpSpPr/>
            <p:nvPr/>
          </p:nvGrpSpPr>
          <p:grpSpPr>
            <a:xfrm flipV="1">
              <a:off x="5549631" y="3250243"/>
              <a:ext cx="259404" cy="259404"/>
              <a:chOff x="4053190" y="4841132"/>
              <a:chExt cx="259404" cy="259404"/>
            </a:xfrm>
          </p:grpSpPr>
          <p:cxnSp>
            <p:nvCxnSpPr>
              <p:cNvPr id="171" name="Straight Connector 170">
                <a:extLst>
                  <a:ext uri="{FF2B5EF4-FFF2-40B4-BE49-F238E27FC236}">
                    <a16:creationId xmlns:a16="http://schemas.microsoft.com/office/drawing/2014/main" id="{5766C6B0-B2A0-0E4C-AE05-204005D328D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6160" y="4841132"/>
                <a:ext cx="0" cy="25940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>
                <a:extLst>
                  <a:ext uri="{FF2B5EF4-FFF2-40B4-BE49-F238E27FC236}">
                    <a16:creationId xmlns:a16="http://schemas.microsoft.com/office/drawing/2014/main" id="{4FEAE095-CC59-696A-4B06-6D43E4D05AF3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4182892" y="4970834"/>
                <a:ext cx="0" cy="25940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3" name="Group 172">
              <a:extLst>
                <a:ext uri="{FF2B5EF4-FFF2-40B4-BE49-F238E27FC236}">
                  <a16:creationId xmlns:a16="http://schemas.microsoft.com/office/drawing/2014/main" id="{76B1F01E-7738-BA2B-E12E-42A5BE932989}"/>
                </a:ext>
              </a:extLst>
            </p:cNvPr>
            <p:cNvGrpSpPr/>
            <p:nvPr/>
          </p:nvGrpSpPr>
          <p:grpSpPr>
            <a:xfrm rot="5400000">
              <a:off x="5270772" y="3467036"/>
              <a:ext cx="259404" cy="259404"/>
              <a:chOff x="4053190" y="4841132"/>
              <a:chExt cx="259404" cy="259404"/>
            </a:xfrm>
          </p:grpSpPr>
          <p:cxnSp>
            <p:nvCxnSpPr>
              <p:cNvPr id="174" name="Straight Connector 173">
                <a:extLst>
                  <a:ext uri="{FF2B5EF4-FFF2-40B4-BE49-F238E27FC236}">
                    <a16:creationId xmlns:a16="http://schemas.microsoft.com/office/drawing/2014/main" id="{5DC14B5B-9A87-62B7-A958-A9924A3156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6160" y="4841132"/>
                <a:ext cx="0" cy="25940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>
                <a:extLst>
                  <a:ext uri="{FF2B5EF4-FFF2-40B4-BE49-F238E27FC236}">
                    <a16:creationId xmlns:a16="http://schemas.microsoft.com/office/drawing/2014/main" id="{7C125875-B550-9C23-AF58-C117C1ADFF9C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4182892" y="4970834"/>
                <a:ext cx="0" cy="25940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6" name="Group 175">
              <a:extLst>
                <a:ext uri="{FF2B5EF4-FFF2-40B4-BE49-F238E27FC236}">
                  <a16:creationId xmlns:a16="http://schemas.microsoft.com/office/drawing/2014/main" id="{3BF0610D-CCFF-AB81-01D5-D11BD3F32383}"/>
                </a:ext>
              </a:extLst>
            </p:cNvPr>
            <p:cNvGrpSpPr/>
            <p:nvPr/>
          </p:nvGrpSpPr>
          <p:grpSpPr>
            <a:xfrm>
              <a:off x="4988669" y="3484785"/>
              <a:ext cx="259404" cy="259404"/>
              <a:chOff x="4053190" y="4841132"/>
              <a:chExt cx="259404" cy="259404"/>
            </a:xfrm>
          </p:grpSpPr>
          <p:cxnSp>
            <p:nvCxnSpPr>
              <p:cNvPr id="177" name="Straight Connector 176">
                <a:extLst>
                  <a:ext uri="{FF2B5EF4-FFF2-40B4-BE49-F238E27FC236}">
                    <a16:creationId xmlns:a16="http://schemas.microsoft.com/office/drawing/2014/main" id="{6BE3C7BD-2EBD-932F-E796-424F01E4E9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6160" y="4841132"/>
                <a:ext cx="0" cy="25940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>
                <a:extLst>
                  <a:ext uri="{FF2B5EF4-FFF2-40B4-BE49-F238E27FC236}">
                    <a16:creationId xmlns:a16="http://schemas.microsoft.com/office/drawing/2014/main" id="{F7153ECE-1C12-0960-65B6-D1C1E8A57E8F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4182892" y="4970834"/>
                <a:ext cx="0" cy="25940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375A1822-396F-FF10-CBCD-62A929FC7481}"/>
              </a:ext>
            </a:extLst>
          </p:cNvPr>
          <p:cNvGrpSpPr/>
          <p:nvPr/>
        </p:nvGrpSpPr>
        <p:grpSpPr>
          <a:xfrm>
            <a:off x="5406954" y="2099072"/>
            <a:ext cx="541505" cy="268384"/>
            <a:chOff x="4711428" y="2206064"/>
            <a:chExt cx="541505" cy="268384"/>
          </a:xfrm>
        </p:grpSpPr>
        <p:grpSp>
          <p:nvGrpSpPr>
            <p:cNvPr id="148" name="Group 147">
              <a:extLst>
                <a:ext uri="{FF2B5EF4-FFF2-40B4-BE49-F238E27FC236}">
                  <a16:creationId xmlns:a16="http://schemas.microsoft.com/office/drawing/2014/main" id="{172B63A3-B9B7-A230-342B-52B991E8C53F}"/>
                </a:ext>
              </a:extLst>
            </p:cNvPr>
            <p:cNvGrpSpPr/>
            <p:nvPr/>
          </p:nvGrpSpPr>
          <p:grpSpPr>
            <a:xfrm>
              <a:off x="4711428" y="2206064"/>
              <a:ext cx="259404" cy="259404"/>
              <a:chOff x="4053190" y="4841132"/>
              <a:chExt cx="259404" cy="259404"/>
            </a:xfrm>
          </p:grpSpPr>
          <p:cxnSp>
            <p:nvCxnSpPr>
              <p:cNvPr id="149" name="Straight Connector 148">
                <a:extLst>
                  <a:ext uri="{FF2B5EF4-FFF2-40B4-BE49-F238E27FC236}">
                    <a16:creationId xmlns:a16="http://schemas.microsoft.com/office/drawing/2014/main" id="{796133C8-9E73-B234-A3B4-64CB3602F16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6160" y="4841132"/>
                <a:ext cx="0" cy="25940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>
                <a:extLst>
                  <a:ext uri="{FF2B5EF4-FFF2-40B4-BE49-F238E27FC236}">
                    <a16:creationId xmlns:a16="http://schemas.microsoft.com/office/drawing/2014/main" id="{AA1F4453-2BA7-2B29-5167-1BFD7BA3E8AD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4182892" y="4970834"/>
                <a:ext cx="0" cy="25940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>
              <a:extLst>
                <a:ext uri="{FF2B5EF4-FFF2-40B4-BE49-F238E27FC236}">
                  <a16:creationId xmlns:a16="http://schemas.microsoft.com/office/drawing/2014/main" id="{D07583A3-038F-00C8-C040-4E7EF66EEFDC}"/>
                </a:ext>
              </a:extLst>
            </p:cNvPr>
            <p:cNvGrpSpPr/>
            <p:nvPr/>
          </p:nvGrpSpPr>
          <p:grpSpPr>
            <a:xfrm rot="5400000">
              <a:off x="4993529" y="2215044"/>
              <a:ext cx="259404" cy="259404"/>
              <a:chOff x="4053190" y="4841132"/>
              <a:chExt cx="259404" cy="259404"/>
            </a:xfrm>
          </p:grpSpPr>
          <p:cxnSp>
            <p:nvCxnSpPr>
              <p:cNvPr id="180" name="Straight Connector 179">
                <a:extLst>
                  <a:ext uri="{FF2B5EF4-FFF2-40B4-BE49-F238E27FC236}">
                    <a16:creationId xmlns:a16="http://schemas.microsoft.com/office/drawing/2014/main" id="{EAC65263-920B-672B-EF32-7C6F8A66FA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6160" y="4841132"/>
                <a:ext cx="0" cy="25940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>
                <a:extLst>
                  <a:ext uri="{FF2B5EF4-FFF2-40B4-BE49-F238E27FC236}">
                    <a16:creationId xmlns:a16="http://schemas.microsoft.com/office/drawing/2014/main" id="{4AACD89E-C954-0799-1315-F33927392381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4182892" y="4970834"/>
                <a:ext cx="0" cy="25940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14" name="Group 313">
            <a:extLst>
              <a:ext uri="{FF2B5EF4-FFF2-40B4-BE49-F238E27FC236}">
                <a16:creationId xmlns:a16="http://schemas.microsoft.com/office/drawing/2014/main" id="{04E8D9B3-0A12-A85A-EB52-0FA0407A9AB0}"/>
              </a:ext>
            </a:extLst>
          </p:cNvPr>
          <p:cNvGrpSpPr/>
          <p:nvPr/>
        </p:nvGrpSpPr>
        <p:grpSpPr>
          <a:xfrm>
            <a:off x="8996461" y="5256639"/>
            <a:ext cx="778212" cy="518808"/>
            <a:chOff x="8300935" y="5363631"/>
            <a:chExt cx="778212" cy="518808"/>
          </a:xfrm>
        </p:grpSpPr>
        <p:grpSp>
          <p:nvGrpSpPr>
            <p:cNvPr id="182" name="Group 181">
              <a:extLst>
                <a:ext uri="{FF2B5EF4-FFF2-40B4-BE49-F238E27FC236}">
                  <a16:creationId xmlns:a16="http://schemas.microsoft.com/office/drawing/2014/main" id="{C633F4E8-21F2-8C8E-6791-C9F4FF93C01C}"/>
                </a:ext>
              </a:extLst>
            </p:cNvPr>
            <p:cNvGrpSpPr/>
            <p:nvPr/>
          </p:nvGrpSpPr>
          <p:grpSpPr>
            <a:xfrm>
              <a:off x="8819743" y="5363631"/>
              <a:ext cx="259404" cy="259404"/>
              <a:chOff x="4053190" y="4841132"/>
              <a:chExt cx="259404" cy="259404"/>
            </a:xfrm>
          </p:grpSpPr>
          <p:cxnSp>
            <p:nvCxnSpPr>
              <p:cNvPr id="183" name="Straight Connector 182">
                <a:extLst>
                  <a:ext uri="{FF2B5EF4-FFF2-40B4-BE49-F238E27FC236}">
                    <a16:creationId xmlns:a16="http://schemas.microsoft.com/office/drawing/2014/main" id="{95D7BDC0-97BC-48D1-5152-797FD46437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6160" y="4841132"/>
                <a:ext cx="0" cy="25940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>
                <a:extLst>
                  <a:ext uri="{FF2B5EF4-FFF2-40B4-BE49-F238E27FC236}">
                    <a16:creationId xmlns:a16="http://schemas.microsoft.com/office/drawing/2014/main" id="{87D756E1-3A2C-F8CC-DBB7-D8B6395874CC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4182892" y="4970834"/>
                <a:ext cx="0" cy="25940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5" name="Group 184">
              <a:extLst>
                <a:ext uri="{FF2B5EF4-FFF2-40B4-BE49-F238E27FC236}">
                  <a16:creationId xmlns:a16="http://schemas.microsoft.com/office/drawing/2014/main" id="{AB0A4922-49D8-EE9B-AA65-254B0DFCA92A}"/>
                </a:ext>
              </a:extLst>
            </p:cNvPr>
            <p:cNvGrpSpPr/>
            <p:nvPr/>
          </p:nvGrpSpPr>
          <p:grpSpPr>
            <a:xfrm rot="5400000">
              <a:off x="8579795" y="5374700"/>
              <a:ext cx="259404" cy="259404"/>
              <a:chOff x="4053190" y="4841132"/>
              <a:chExt cx="259404" cy="259404"/>
            </a:xfrm>
          </p:grpSpPr>
          <p:cxnSp>
            <p:nvCxnSpPr>
              <p:cNvPr id="186" name="Straight Connector 185">
                <a:extLst>
                  <a:ext uri="{FF2B5EF4-FFF2-40B4-BE49-F238E27FC236}">
                    <a16:creationId xmlns:a16="http://schemas.microsoft.com/office/drawing/2014/main" id="{B0CEA8ED-70E6-58EA-7202-514FAD536E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6160" y="4841132"/>
                <a:ext cx="0" cy="25940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>
                <a:extLst>
                  <a:ext uri="{FF2B5EF4-FFF2-40B4-BE49-F238E27FC236}">
                    <a16:creationId xmlns:a16="http://schemas.microsoft.com/office/drawing/2014/main" id="{B2089AAE-2DFC-030F-5A90-A069BDFF5A6A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4182892" y="4970834"/>
                <a:ext cx="0" cy="25940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8" name="Group 187">
              <a:extLst>
                <a:ext uri="{FF2B5EF4-FFF2-40B4-BE49-F238E27FC236}">
                  <a16:creationId xmlns:a16="http://schemas.microsoft.com/office/drawing/2014/main" id="{A7F19E3A-07E5-DCFE-0759-11BAA5654ADE}"/>
                </a:ext>
              </a:extLst>
            </p:cNvPr>
            <p:cNvGrpSpPr/>
            <p:nvPr/>
          </p:nvGrpSpPr>
          <p:grpSpPr>
            <a:xfrm rot="5400000">
              <a:off x="8300935" y="5623035"/>
              <a:ext cx="259404" cy="259404"/>
              <a:chOff x="4053190" y="4841132"/>
              <a:chExt cx="259404" cy="259404"/>
            </a:xfrm>
          </p:grpSpPr>
          <p:cxnSp>
            <p:nvCxnSpPr>
              <p:cNvPr id="189" name="Straight Connector 188">
                <a:extLst>
                  <a:ext uri="{FF2B5EF4-FFF2-40B4-BE49-F238E27FC236}">
                    <a16:creationId xmlns:a16="http://schemas.microsoft.com/office/drawing/2014/main" id="{134038AE-F382-0D23-64CE-C1215C7246B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6160" y="4841132"/>
                <a:ext cx="0" cy="25940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>
                <a:extLst>
                  <a:ext uri="{FF2B5EF4-FFF2-40B4-BE49-F238E27FC236}">
                    <a16:creationId xmlns:a16="http://schemas.microsoft.com/office/drawing/2014/main" id="{7F23B30B-E773-37B0-E1BB-695D636186EA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4182892" y="4970834"/>
                <a:ext cx="0" cy="25940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3F384902-6813-E5C6-C506-67C60AEFBB15}"/>
              </a:ext>
            </a:extLst>
          </p:cNvPr>
          <p:cNvGrpSpPr/>
          <p:nvPr/>
        </p:nvGrpSpPr>
        <p:grpSpPr>
          <a:xfrm>
            <a:off x="5439379" y="4415622"/>
            <a:ext cx="526919" cy="518807"/>
            <a:chOff x="4743853" y="4522614"/>
            <a:chExt cx="526919" cy="518807"/>
          </a:xfrm>
        </p:grpSpPr>
        <p:grpSp>
          <p:nvGrpSpPr>
            <p:cNvPr id="164" name="Group 163">
              <a:extLst>
                <a:ext uri="{FF2B5EF4-FFF2-40B4-BE49-F238E27FC236}">
                  <a16:creationId xmlns:a16="http://schemas.microsoft.com/office/drawing/2014/main" id="{45CD4206-A938-7E60-5A6A-2D39AB27839B}"/>
                </a:ext>
              </a:extLst>
            </p:cNvPr>
            <p:cNvGrpSpPr/>
            <p:nvPr/>
          </p:nvGrpSpPr>
          <p:grpSpPr>
            <a:xfrm>
              <a:off x="4743853" y="4522614"/>
              <a:ext cx="259404" cy="259404"/>
              <a:chOff x="4053190" y="4841132"/>
              <a:chExt cx="259404" cy="259404"/>
            </a:xfrm>
          </p:grpSpPr>
          <p:cxnSp>
            <p:nvCxnSpPr>
              <p:cNvPr id="165" name="Straight Connector 164">
                <a:extLst>
                  <a:ext uri="{FF2B5EF4-FFF2-40B4-BE49-F238E27FC236}">
                    <a16:creationId xmlns:a16="http://schemas.microsoft.com/office/drawing/2014/main" id="{4EFBD9EF-337E-9795-4FDC-22AED773142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6160" y="4841132"/>
                <a:ext cx="0" cy="25940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>
                <a:extLst>
                  <a:ext uri="{FF2B5EF4-FFF2-40B4-BE49-F238E27FC236}">
                    <a16:creationId xmlns:a16="http://schemas.microsoft.com/office/drawing/2014/main" id="{D730E63A-FCE2-8F2F-54BD-81A18E46627D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4182892" y="4970834"/>
                <a:ext cx="0" cy="25940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1" name="Group 190">
              <a:extLst>
                <a:ext uri="{FF2B5EF4-FFF2-40B4-BE49-F238E27FC236}">
                  <a16:creationId xmlns:a16="http://schemas.microsoft.com/office/drawing/2014/main" id="{42515E2E-646B-3065-437D-EAED637013B0}"/>
                </a:ext>
              </a:extLst>
            </p:cNvPr>
            <p:cNvGrpSpPr/>
            <p:nvPr/>
          </p:nvGrpSpPr>
          <p:grpSpPr>
            <a:xfrm>
              <a:off x="5011368" y="4782017"/>
              <a:ext cx="259404" cy="259404"/>
              <a:chOff x="4053190" y="4841132"/>
              <a:chExt cx="259404" cy="259404"/>
            </a:xfrm>
          </p:grpSpPr>
          <p:cxnSp>
            <p:nvCxnSpPr>
              <p:cNvPr id="192" name="Straight Connector 191">
                <a:extLst>
                  <a:ext uri="{FF2B5EF4-FFF2-40B4-BE49-F238E27FC236}">
                    <a16:creationId xmlns:a16="http://schemas.microsoft.com/office/drawing/2014/main" id="{162CF3C9-97AB-519A-07D8-CA9D6BECCC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6160" y="4841132"/>
                <a:ext cx="0" cy="25940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>
                <a:extLst>
                  <a:ext uri="{FF2B5EF4-FFF2-40B4-BE49-F238E27FC236}">
                    <a16:creationId xmlns:a16="http://schemas.microsoft.com/office/drawing/2014/main" id="{6666E9B4-0647-AE25-03A4-D4B533974CA1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4182892" y="4970834"/>
                <a:ext cx="0" cy="25940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13" name="Group 312">
            <a:extLst>
              <a:ext uri="{FF2B5EF4-FFF2-40B4-BE49-F238E27FC236}">
                <a16:creationId xmlns:a16="http://schemas.microsoft.com/office/drawing/2014/main" id="{A2700938-62E2-5D59-CCE3-0F8856A322CB}"/>
              </a:ext>
            </a:extLst>
          </p:cNvPr>
          <p:cNvGrpSpPr/>
          <p:nvPr/>
        </p:nvGrpSpPr>
        <p:grpSpPr>
          <a:xfrm>
            <a:off x="8988351" y="3795313"/>
            <a:ext cx="535028" cy="811655"/>
            <a:chOff x="8292825" y="3902305"/>
            <a:chExt cx="535028" cy="811655"/>
          </a:xfrm>
        </p:grpSpPr>
        <p:grpSp>
          <p:nvGrpSpPr>
            <p:cNvPr id="161" name="Group 160">
              <a:extLst>
                <a:ext uri="{FF2B5EF4-FFF2-40B4-BE49-F238E27FC236}">
                  <a16:creationId xmlns:a16="http://schemas.microsoft.com/office/drawing/2014/main" id="{C82A850B-7FDB-7D07-7C33-CD893BBDAE33}"/>
                </a:ext>
              </a:extLst>
            </p:cNvPr>
            <p:cNvGrpSpPr/>
            <p:nvPr/>
          </p:nvGrpSpPr>
          <p:grpSpPr>
            <a:xfrm rot="5400000">
              <a:off x="8560339" y="4195152"/>
              <a:ext cx="259404" cy="259404"/>
              <a:chOff x="4053190" y="4841132"/>
              <a:chExt cx="259404" cy="259404"/>
            </a:xfrm>
          </p:grpSpPr>
          <p:cxnSp>
            <p:nvCxnSpPr>
              <p:cNvPr id="162" name="Straight Connector 161">
                <a:extLst>
                  <a:ext uri="{FF2B5EF4-FFF2-40B4-BE49-F238E27FC236}">
                    <a16:creationId xmlns:a16="http://schemas.microsoft.com/office/drawing/2014/main" id="{2D595805-103D-D312-7E29-F169F0DAD0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6160" y="4841132"/>
                <a:ext cx="0" cy="25940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>
                <a:extLst>
                  <a:ext uri="{FF2B5EF4-FFF2-40B4-BE49-F238E27FC236}">
                    <a16:creationId xmlns:a16="http://schemas.microsoft.com/office/drawing/2014/main" id="{AE4A11FF-301B-21CA-B1B3-23BAF83B2FDB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4182892" y="4970834"/>
                <a:ext cx="0" cy="25940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4" name="Group 303">
              <a:extLst>
                <a:ext uri="{FF2B5EF4-FFF2-40B4-BE49-F238E27FC236}">
                  <a16:creationId xmlns:a16="http://schemas.microsoft.com/office/drawing/2014/main" id="{87187E38-E405-2D09-9662-943E2C998EE0}"/>
                </a:ext>
              </a:extLst>
            </p:cNvPr>
            <p:cNvGrpSpPr/>
            <p:nvPr/>
          </p:nvGrpSpPr>
          <p:grpSpPr>
            <a:xfrm rot="5400000">
              <a:off x="8292825" y="4454556"/>
              <a:ext cx="259404" cy="259404"/>
              <a:chOff x="4053190" y="4841132"/>
              <a:chExt cx="259404" cy="259404"/>
            </a:xfrm>
          </p:grpSpPr>
          <p:cxnSp>
            <p:nvCxnSpPr>
              <p:cNvPr id="305" name="Straight Connector 304">
                <a:extLst>
                  <a:ext uri="{FF2B5EF4-FFF2-40B4-BE49-F238E27FC236}">
                    <a16:creationId xmlns:a16="http://schemas.microsoft.com/office/drawing/2014/main" id="{8A0613D2-CDC8-9DB8-B1A1-60B4B75EEFA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6160" y="4841132"/>
                <a:ext cx="0" cy="25940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Straight Connector 305">
                <a:extLst>
                  <a:ext uri="{FF2B5EF4-FFF2-40B4-BE49-F238E27FC236}">
                    <a16:creationId xmlns:a16="http://schemas.microsoft.com/office/drawing/2014/main" id="{CDD6EBC6-B19F-3632-5950-42DBD5872E4E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4182892" y="4970834"/>
                <a:ext cx="0" cy="25940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312" name="Picture 311">
              <a:extLst>
                <a:ext uri="{FF2B5EF4-FFF2-40B4-BE49-F238E27FC236}">
                  <a16:creationId xmlns:a16="http://schemas.microsoft.com/office/drawing/2014/main" id="{FA38051E-E406-7567-9E79-5E596121B7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772984" y="3902305"/>
              <a:ext cx="54869" cy="298730"/>
            </a:xfrm>
            <a:prstGeom prst="rect">
              <a:avLst/>
            </a:prstGeom>
          </p:spPr>
        </p:pic>
      </p:grpSp>
      <p:sp>
        <p:nvSpPr>
          <p:cNvPr id="317" name="TextBox 316">
            <a:extLst>
              <a:ext uri="{FF2B5EF4-FFF2-40B4-BE49-F238E27FC236}">
                <a16:creationId xmlns:a16="http://schemas.microsoft.com/office/drawing/2014/main" id="{F5FA3759-038C-972A-AE81-BFD3588EADBF}"/>
              </a:ext>
            </a:extLst>
          </p:cNvPr>
          <p:cNvSpPr txBox="1"/>
          <p:nvPr/>
        </p:nvSpPr>
        <p:spPr>
          <a:xfrm>
            <a:off x="9468510" y="3540634"/>
            <a:ext cx="1559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Answer!</a:t>
            </a:r>
          </a:p>
        </p:txBody>
      </p:sp>
      <p:sp>
        <p:nvSpPr>
          <p:cNvPr id="318" name="Multiplication Sign 317">
            <a:extLst>
              <a:ext uri="{FF2B5EF4-FFF2-40B4-BE49-F238E27FC236}">
                <a16:creationId xmlns:a16="http://schemas.microsoft.com/office/drawing/2014/main" id="{DD4A3D98-E62A-586C-A9EA-1DA99D0985FE}"/>
              </a:ext>
            </a:extLst>
          </p:cNvPr>
          <p:cNvSpPr/>
          <p:nvPr/>
        </p:nvSpPr>
        <p:spPr>
          <a:xfrm>
            <a:off x="5768502" y="1745536"/>
            <a:ext cx="723083" cy="724206"/>
          </a:xfrm>
          <a:prstGeom prst="mathMultiply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Multiplication Sign 318">
            <a:extLst>
              <a:ext uri="{FF2B5EF4-FFF2-40B4-BE49-F238E27FC236}">
                <a16:creationId xmlns:a16="http://schemas.microsoft.com/office/drawing/2014/main" id="{31CC55F3-8970-E472-CA72-6994B4D85A43}"/>
              </a:ext>
            </a:extLst>
          </p:cNvPr>
          <p:cNvSpPr/>
          <p:nvPr/>
        </p:nvSpPr>
        <p:spPr>
          <a:xfrm>
            <a:off x="6355410" y="2744963"/>
            <a:ext cx="723083" cy="724206"/>
          </a:xfrm>
          <a:prstGeom prst="mathMultiply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Multiplication Sign 319">
            <a:extLst>
              <a:ext uri="{FF2B5EF4-FFF2-40B4-BE49-F238E27FC236}">
                <a16:creationId xmlns:a16="http://schemas.microsoft.com/office/drawing/2014/main" id="{AA305B84-D39F-CB00-6612-7D0C08A38F98}"/>
              </a:ext>
            </a:extLst>
          </p:cNvPr>
          <p:cNvSpPr/>
          <p:nvPr/>
        </p:nvSpPr>
        <p:spPr>
          <a:xfrm>
            <a:off x="9644157" y="5153940"/>
            <a:ext cx="723083" cy="724206"/>
          </a:xfrm>
          <a:prstGeom prst="mathMultiply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5" name="Group 334">
            <a:extLst>
              <a:ext uri="{FF2B5EF4-FFF2-40B4-BE49-F238E27FC236}">
                <a16:creationId xmlns:a16="http://schemas.microsoft.com/office/drawing/2014/main" id="{908B3B10-77BA-D821-9D72-E5CC4282B3BA}"/>
              </a:ext>
            </a:extLst>
          </p:cNvPr>
          <p:cNvGrpSpPr/>
          <p:nvPr/>
        </p:nvGrpSpPr>
        <p:grpSpPr>
          <a:xfrm>
            <a:off x="3410353" y="1818873"/>
            <a:ext cx="1978767" cy="3102553"/>
            <a:chOff x="2714827" y="1925865"/>
            <a:chExt cx="1978767" cy="3102553"/>
          </a:xfrm>
        </p:grpSpPr>
        <p:grpSp>
          <p:nvGrpSpPr>
            <p:cNvPr id="315" name="Group 314">
              <a:extLst>
                <a:ext uri="{FF2B5EF4-FFF2-40B4-BE49-F238E27FC236}">
                  <a16:creationId xmlns:a16="http://schemas.microsoft.com/office/drawing/2014/main" id="{6740E20C-27AD-D6B4-DFE3-621B68882182}"/>
                </a:ext>
              </a:extLst>
            </p:cNvPr>
            <p:cNvGrpSpPr/>
            <p:nvPr/>
          </p:nvGrpSpPr>
          <p:grpSpPr>
            <a:xfrm>
              <a:off x="3305786" y="1925865"/>
              <a:ext cx="1387808" cy="3102553"/>
              <a:chOff x="3305786" y="1925865"/>
              <a:chExt cx="1387808" cy="3102553"/>
            </a:xfrm>
          </p:grpSpPr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5AC74504-82E4-01E2-6DD8-4BF2787DBC6A}"/>
                  </a:ext>
                </a:extLst>
              </p:cNvPr>
              <p:cNvCxnSpPr/>
              <p:nvPr/>
            </p:nvCxnSpPr>
            <p:spPr>
              <a:xfrm flipV="1">
                <a:off x="3994825" y="4046706"/>
                <a:ext cx="22698" cy="6485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3" name="Group 92">
                <a:extLst>
                  <a:ext uri="{FF2B5EF4-FFF2-40B4-BE49-F238E27FC236}">
                    <a16:creationId xmlns:a16="http://schemas.microsoft.com/office/drawing/2014/main" id="{7000BD8A-F4D9-E76C-E625-06FE0E1F00ED}"/>
                  </a:ext>
                </a:extLst>
              </p:cNvPr>
              <p:cNvGrpSpPr/>
              <p:nvPr/>
            </p:nvGrpSpPr>
            <p:grpSpPr>
              <a:xfrm>
                <a:off x="3320376" y="1925865"/>
                <a:ext cx="1352142" cy="786037"/>
                <a:chOff x="1271081" y="2277400"/>
                <a:chExt cx="1352142" cy="786037"/>
              </a:xfrm>
            </p:grpSpPr>
            <p:grpSp>
              <p:nvGrpSpPr>
                <p:cNvPr id="94" name="Group 93">
                  <a:extLst>
                    <a:ext uri="{FF2B5EF4-FFF2-40B4-BE49-F238E27FC236}">
                      <a16:creationId xmlns:a16="http://schemas.microsoft.com/office/drawing/2014/main" id="{2841EFBA-1053-75B8-3582-6C13E1087748}"/>
                    </a:ext>
                  </a:extLst>
                </p:cNvPr>
                <p:cNvGrpSpPr/>
                <p:nvPr/>
              </p:nvGrpSpPr>
              <p:grpSpPr>
                <a:xfrm>
                  <a:off x="1546698" y="2533561"/>
                  <a:ext cx="531778" cy="522051"/>
                  <a:chOff x="8333361" y="2842757"/>
                  <a:chExt cx="531778" cy="522051"/>
                </a:xfrm>
              </p:grpSpPr>
              <p:grpSp>
                <p:nvGrpSpPr>
                  <p:cNvPr id="104" name="Group 103">
                    <a:extLst>
                      <a:ext uri="{FF2B5EF4-FFF2-40B4-BE49-F238E27FC236}">
                        <a16:creationId xmlns:a16="http://schemas.microsoft.com/office/drawing/2014/main" id="{9477E0F5-0935-D99E-9234-B19AB148A625}"/>
                      </a:ext>
                    </a:extLst>
                  </p:cNvPr>
                  <p:cNvGrpSpPr/>
                  <p:nvPr/>
                </p:nvGrpSpPr>
                <p:grpSpPr>
                  <a:xfrm>
                    <a:off x="8333361" y="2842757"/>
                    <a:ext cx="259404" cy="259404"/>
                    <a:chOff x="4053190" y="4841132"/>
                    <a:chExt cx="259404" cy="259404"/>
                  </a:xfrm>
                </p:grpSpPr>
                <p:cxnSp>
                  <p:nvCxnSpPr>
                    <p:cNvPr id="108" name="Straight Connector 107">
                      <a:extLst>
                        <a:ext uri="{FF2B5EF4-FFF2-40B4-BE49-F238E27FC236}">
                          <a16:creationId xmlns:a16="http://schemas.microsoft.com/office/drawing/2014/main" id="{829301A5-5FB8-26C3-65F6-E6B5878FA91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066160" y="4841132"/>
                      <a:ext cx="0" cy="259404"/>
                    </a:xfrm>
                    <a:prstGeom prst="line">
                      <a:avLst/>
                    </a:prstGeom>
                    <a:ln w="38100"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" name="Straight Connector 108">
                      <a:extLst>
                        <a:ext uri="{FF2B5EF4-FFF2-40B4-BE49-F238E27FC236}">
                          <a16:creationId xmlns:a16="http://schemas.microsoft.com/office/drawing/2014/main" id="{6FDCCD54-9540-3AD3-BEE2-B2CB3385A75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6200000">
                      <a:off x="4182892" y="4970834"/>
                      <a:ext cx="0" cy="259404"/>
                    </a:xfrm>
                    <a:prstGeom prst="line">
                      <a:avLst/>
                    </a:prstGeom>
                    <a:ln w="38100"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5" name="Group 104">
                    <a:extLst>
                      <a:ext uri="{FF2B5EF4-FFF2-40B4-BE49-F238E27FC236}">
                        <a16:creationId xmlns:a16="http://schemas.microsoft.com/office/drawing/2014/main" id="{E925489A-5D0C-4A12-AEF3-8052722FB9C3}"/>
                      </a:ext>
                    </a:extLst>
                  </p:cNvPr>
                  <p:cNvGrpSpPr/>
                  <p:nvPr/>
                </p:nvGrpSpPr>
                <p:grpSpPr>
                  <a:xfrm>
                    <a:off x="8605735" y="3105404"/>
                    <a:ext cx="259404" cy="259404"/>
                    <a:chOff x="4053190" y="4841132"/>
                    <a:chExt cx="259404" cy="259404"/>
                  </a:xfrm>
                </p:grpSpPr>
                <p:cxnSp>
                  <p:nvCxnSpPr>
                    <p:cNvPr id="106" name="Straight Connector 105">
                      <a:extLst>
                        <a:ext uri="{FF2B5EF4-FFF2-40B4-BE49-F238E27FC236}">
                          <a16:creationId xmlns:a16="http://schemas.microsoft.com/office/drawing/2014/main" id="{F29A82FC-A107-F8FF-B711-66ADE648050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066160" y="4841132"/>
                      <a:ext cx="0" cy="259404"/>
                    </a:xfrm>
                    <a:prstGeom prst="line">
                      <a:avLst/>
                    </a:prstGeom>
                    <a:ln w="38100"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7" name="Straight Connector 106">
                      <a:extLst>
                        <a:ext uri="{FF2B5EF4-FFF2-40B4-BE49-F238E27FC236}">
                          <a16:creationId xmlns:a16="http://schemas.microsoft.com/office/drawing/2014/main" id="{8EF69CCD-50DD-E11A-D13F-C59B372BF8F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6200000">
                      <a:off x="4182892" y="4970834"/>
                      <a:ext cx="0" cy="259404"/>
                    </a:xfrm>
                    <a:prstGeom prst="line">
                      <a:avLst/>
                    </a:prstGeom>
                    <a:ln w="38100"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95" name="Group 94">
                  <a:extLst>
                    <a:ext uri="{FF2B5EF4-FFF2-40B4-BE49-F238E27FC236}">
                      <a16:creationId xmlns:a16="http://schemas.microsoft.com/office/drawing/2014/main" id="{83269477-02E1-B81E-A8EA-3CE59655D6B9}"/>
                    </a:ext>
                  </a:extLst>
                </p:cNvPr>
                <p:cNvGrpSpPr/>
                <p:nvPr/>
              </p:nvGrpSpPr>
              <p:grpSpPr>
                <a:xfrm rot="5400000">
                  <a:off x="2091445" y="2804033"/>
                  <a:ext cx="259404" cy="259404"/>
                  <a:chOff x="4053190" y="4841132"/>
                  <a:chExt cx="259404" cy="259404"/>
                </a:xfrm>
              </p:grpSpPr>
              <p:cxnSp>
                <p:nvCxnSpPr>
                  <p:cNvPr id="102" name="Straight Connector 101">
                    <a:extLst>
                      <a:ext uri="{FF2B5EF4-FFF2-40B4-BE49-F238E27FC236}">
                        <a16:creationId xmlns:a16="http://schemas.microsoft.com/office/drawing/2014/main" id="{6F65524C-49C4-D5EA-B1DD-A5441D626B9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066160" y="4841132"/>
                    <a:ext cx="0" cy="259404"/>
                  </a:xfrm>
                  <a:prstGeom prst="line">
                    <a:avLst/>
                  </a:prstGeom>
                  <a:ln w="38100"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Straight Connector 102">
                    <a:extLst>
                      <a:ext uri="{FF2B5EF4-FFF2-40B4-BE49-F238E27FC236}">
                        <a16:creationId xmlns:a16="http://schemas.microsoft.com/office/drawing/2014/main" id="{6FED9D3C-1FA5-FC46-0862-BB4A7A5FC85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4182892" y="4970834"/>
                    <a:ext cx="0" cy="259404"/>
                  </a:xfrm>
                  <a:prstGeom prst="line">
                    <a:avLst/>
                  </a:prstGeom>
                  <a:ln w="38100"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6" name="Group 95">
                  <a:extLst>
                    <a:ext uri="{FF2B5EF4-FFF2-40B4-BE49-F238E27FC236}">
                      <a16:creationId xmlns:a16="http://schemas.microsoft.com/office/drawing/2014/main" id="{20E821C2-662F-1C26-AB0D-9A5F0D6C15BD}"/>
                    </a:ext>
                  </a:extLst>
                </p:cNvPr>
                <p:cNvGrpSpPr/>
                <p:nvPr/>
              </p:nvGrpSpPr>
              <p:grpSpPr>
                <a:xfrm flipV="1">
                  <a:off x="2363819" y="2558375"/>
                  <a:ext cx="259404" cy="259404"/>
                  <a:chOff x="4053190" y="4841132"/>
                  <a:chExt cx="259404" cy="259404"/>
                </a:xfrm>
              </p:grpSpPr>
              <p:cxnSp>
                <p:nvCxnSpPr>
                  <p:cNvPr id="100" name="Straight Connector 99">
                    <a:extLst>
                      <a:ext uri="{FF2B5EF4-FFF2-40B4-BE49-F238E27FC236}">
                        <a16:creationId xmlns:a16="http://schemas.microsoft.com/office/drawing/2014/main" id="{787F2378-7744-7370-1DCA-73476D54072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066160" y="4841132"/>
                    <a:ext cx="0" cy="259404"/>
                  </a:xfrm>
                  <a:prstGeom prst="line">
                    <a:avLst/>
                  </a:prstGeom>
                  <a:ln w="38100"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Straight Connector 100">
                    <a:extLst>
                      <a:ext uri="{FF2B5EF4-FFF2-40B4-BE49-F238E27FC236}">
                        <a16:creationId xmlns:a16="http://schemas.microsoft.com/office/drawing/2014/main" id="{1A6AE17B-3635-6726-6870-2A2661CA20A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4182892" y="4970834"/>
                    <a:ext cx="0" cy="259404"/>
                  </a:xfrm>
                  <a:prstGeom prst="line">
                    <a:avLst/>
                  </a:prstGeom>
                  <a:ln w="38100"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7" name="Group 96">
                  <a:extLst>
                    <a:ext uri="{FF2B5EF4-FFF2-40B4-BE49-F238E27FC236}">
                      <a16:creationId xmlns:a16="http://schemas.microsoft.com/office/drawing/2014/main" id="{6CA0BA30-FA4E-168C-1809-BD53D4CB854B}"/>
                    </a:ext>
                  </a:extLst>
                </p:cNvPr>
                <p:cNvGrpSpPr/>
                <p:nvPr/>
              </p:nvGrpSpPr>
              <p:grpSpPr>
                <a:xfrm>
                  <a:off x="1271081" y="2277400"/>
                  <a:ext cx="259404" cy="259404"/>
                  <a:chOff x="4053190" y="4841132"/>
                  <a:chExt cx="259404" cy="259404"/>
                </a:xfrm>
              </p:grpSpPr>
              <p:cxnSp>
                <p:nvCxnSpPr>
                  <p:cNvPr id="98" name="Straight Connector 97">
                    <a:extLst>
                      <a:ext uri="{FF2B5EF4-FFF2-40B4-BE49-F238E27FC236}">
                        <a16:creationId xmlns:a16="http://schemas.microsoft.com/office/drawing/2014/main" id="{7F61F7DF-614E-90CB-D96D-C47B9BCD5E0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066160" y="4841132"/>
                    <a:ext cx="0" cy="259404"/>
                  </a:xfrm>
                  <a:prstGeom prst="line">
                    <a:avLst/>
                  </a:prstGeom>
                  <a:ln w="38100"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Straight Connector 98">
                    <a:extLst>
                      <a:ext uri="{FF2B5EF4-FFF2-40B4-BE49-F238E27FC236}">
                        <a16:creationId xmlns:a16="http://schemas.microsoft.com/office/drawing/2014/main" id="{E3AA9953-1895-9ADE-44CE-0C627F8E130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4182892" y="4970834"/>
                    <a:ext cx="0" cy="259404"/>
                  </a:xfrm>
                  <a:prstGeom prst="line">
                    <a:avLst/>
                  </a:prstGeom>
                  <a:ln w="38100"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DF539B08-9B25-25FC-25E5-37553BCEEE70}"/>
                  </a:ext>
                </a:extLst>
              </p:cNvPr>
              <p:cNvGrpSpPr/>
              <p:nvPr/>
            </p:nvGrpSpPr>
            <p:grpSpPr>
              <a:xfrm>
                <a:off x="3305786" y="2963292"/>
                <a:ext cx="1352142" cy="786037"/>
                <a:chOff x="1271081" y="2277400"/>
                <a:chExt cx="1352142" cy="786037"/>
              </a:xfrm>
            </p:grpSpPr>
            <p:grpSp>
              <p:nvGrpSpPr>
                <p:cNvPr id="111" name="Group 110">
                  <a:extLst>
                    <a:ext uri="{FF2B5EF4-FFF2-40B4-BE49-F238E27FC236}">
                      <a16:creationId xmlns:a16="http://schemas.microsoft.com/office/drawing/2014/main" id="{8AAA7FD6-9190-AC95-4CAE-B4D0E96EAC5D}"/>
                    </a:ext>
                  </a:extLst>
                </p:cNvPr>
                <p:cNvGrpSpPr/>
                <p:nvPr/>
              </p:nvGrpSpPr>
              <p:grpSpPr>
                <a:xfrm>
                  <a:off x="1546698" y="2533561"/>
                  <a:ext cx="531778" cy="522051"/>
                  <a:chOff x="8333361" y="2842757"/>
                  <a:chExt cx="531778" cy="522051"/>
                </a:xfrm>
              </p:grpSpPr>
              <p:grpSp>
                <p:nvGrpSpPr>
                  <p:cNvPr id="121" name="Group 120">
                    <a:extLst>
                      <a:ext uri="{FF2B5EF4-FFF2-40B4-BE49-F238E27FC236}">
                        <a16:creationId xmlns:a16="http://schemas.microsoft.com/office/drawing/2014/main" id="{E9CE9912-B1F1-0F73-3326-5D81FACFAA0D}"/>
                      </a:ext>
                    </a:extLst>
                  </p:cNvPr>
                  <p:cNvGrpSpPr/>
                  <p:nvPr/>
                </p:nvGrpSpPr>
                <p:grpSpPr>
                  <a:xfrm>
                    <a:off x="8333361" y="2842757"/>
                    <a:ext cx="259404" cy="259404"/>
                    <a:chOff x="4053190" y="4841132"/>
                    <a:chExt cx="259404" cy="259404"/>
                  </a:xfrm>
                </p:grpSpPr>
                <p:cxnSp>
                  <p:nvCxnSpPr>
                    <p:cNvPr id="125" name="Straight Connector 124">
                      <a:extLst>
                        <a:ext uri="{FF2B5EF4-FFF2-40B4-BE49-F238E27FC236}">
                          <a16:creationId xmlns:a16="http://schemas.microsoft.com/office/drawing/2014/main" id="{A2B194CB-B633-ABAF-F21A-106C30B104C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066160" y="4841132"/>
                      <a:ext cx="0" cy="259404"/>
                    </a:xfrm>
                    <a:prstGeom prst="line">
                      <a:avLst/>
                    </a:prstGeom>
                    <a:ln w="38100"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6" name="Straight Connector 125">
                      <a:extLst>
                        <a:ext uri="{FF2B5EF4-FFF2-40B4-BE49-F238E27FC236}">
                          <a16:creationId xmlns:a16="http://schemas.microsoft.com/office/drawing/2014/main" id="{5F5E4287-4AB3-6EB3-B839-3BDA7164A69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6200000">
                      <a:off x="4182892" y="4970834"/>
                      <a:ext cx="0" cy="259404"/>
                    </a:xfrm>
                    <a:prstGeom prst="line">
                      <a:avLst/>
                    </a:prstGeom>
                    <a:ln w="38100"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2" name="Group 121">
                    <a:extLst>
                      <a:ext uri="{FF2B5EF4-FFF2-40B4-BE49-F238E27FC236}">
                        <a16:creationId xmlns:a16="http://schemas.microsoft.com/office/drawing/2014/main" id="{C2A91161-7581-5CC5-48D0-DA4D4EE8B548}"/>
                      </a:ext>
                    </a:extLst>
                  </p:cNvPr>
                  <p:cNvGrpSpPr/>
                  <p:nvPr/>
                </p:nvGrpSpPr>
                <p:grpSpPr>
                  <a:xfrm>
                    <a:off x="8605735" y="3105404"/>
                    <a:ext cx="259404" cy="259404"/>
                    <a:chOff x="4053190" y="4841132"/>
                    <a:chExt cx="259404" cy="259404"/>
                  </a:xfrm>
                </p:grpSpPr>
                <p:cxnSp>
                  <p:nvCxnSpPr>
                    <p:cNvPr id="123" name="Straight Connector 122">
                      <a:extLst>
                        <a:ext uri="{FF2B5EF4-FFF2-40B4-BE49-F238E27FC236}">
                          <a16:creationId xmlns:a16="http://schemas.microsoft.com/office/drawing/2014/main" id="{A38C8503-430B-27BA-1E72-ACE2450B404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066160" y="4841132"/>
                      <a:ext cx="0" cy="259404"/>
                    </a:xfrm>
                    <a:prstGeom prst="line">
                      <a:avLst/>
                    </a:prstGeom>
                    <a:ln w="38100"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4" name="Straight Connector 123">
                      <a:extLst>
                        <a:ext uri="{FF2B5EF4-FFF2-40B4-BE49-F238E27FC236}">
                          <a16:creationId xmlns:a16="http://schemas.microsoft.com/office/drawing/2014/main" id="{BB7ED37E-254A-2FE8-7F12-BB57951AF16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6200000">
                      <a:off x="4182892" y="4970834"/>
                      <a:ext cx="0" cy="259404"/>
                    </a:xfrm>
                    <a:prstGeom prst="line">
                      <a:avLst/>
                    </a:prstGeom>
                    <a:ln w="38100"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12" name="Group 111">
                  <a:extLst>
                    <a:ext uri="{FF2B5EF4-FFF2-40B4-BE49-F238E27FC236}">
                      <a16:creationId xmlns:a16="http://schemas.microsoft.com/office/drawing/2014/main" id="{A3F02F82-2A77-95B8-A211-48C68BA68E72}"/>
                    </a:ext>
                  </a:extLst>
                </p:cNvPr>
                <p:cNvGrpSpPr/>
                <p:nvPr/>
              </p:nvGrpSpPr>
              <p:grpSpPr>
                <a:xfrm rot="5400000">
                  <a:off x="2091445" y="2804033"/>
                  <a:ext cx="259404" cy="259404"/>
                  <a:chOff x="4053190" y="4841132"/>
                  <a:chExt cx="259404" cy="259404"/>
                </a:xfrm>
              </p:grpSpPr>
              <p:cxnSp>
                <p:nvCxnSpPr>
                  <p:cNvPr id="119" name="Straight Connector 118">
                    <a:extLst>
                      <a:ext uri="{FF2B5EF4-FFF2-40B4-BE49-F238E27FC236}">
                        <a16:creationId xmlns:a16="http://schemas.microsoft.com/office/drawing/2014/main" id="{77900F43-BC37-C639-142F-0049FE0B8D2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066160" y="4841132"/>
                    <a:ext cx="0" cy="259404"/>
                  </a:xfrm>
                  <a:prstGeom prst="line">
                    <a:avLst/>
                  </a:prstGeom>
                  <a:ln w="38100"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Straight Connector 119">
                    <a:extLst>
                      <a:ext uri="{FF2B5EF4-FFF2-40B4-BE49-F238E27FC236}">
                        <a16:creationId xmlns:a16="http://schemas.microsoft.com/office/drawing/2014/main" id="{9036B576-57AD-C77B-FFB4-A9D02125C69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4182892" y="4970834"/>
                    <a:ext cx="0" cy="259404"/>
                  </a:xfrm>
                  <a:prstGeom prst="line">
                    <a:avLst/>
                  </a:prstGeom>
                  <a:ln w="38100"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3" name="Group 112">
                  <a:extLst>
                    <a:ext uri="{FF2B5EF4-FFF2-40B4-BE49-F238E27FC236}">
                      <a16:creationId xmlns:a16="http://schemas.microsoft.com/office/drawing/2014/main" id="{7F9EB943-4EA0-8C6C-6462-0892389AED3E}"/>
                    </a:ext>
                  </a:extLst>
                </p:cNvPr>
                <p:cNvGrpSpPr/>
                <p:nvPr/>
              </p:nvGrpSpPr>
              <p:grpSpPr>
                <a:xfrm flipV="1">
                  <a:off x="2363819" y="2558375"/>
                  <a:ext cx="259404" cy="259404"/>
                  <a:chOff x="4053190" y="4841132"/>
                  <a:chExt cx="259404" cy="259404"/>
                </a:xfrm>
              </p:grpSpPr>
              <p:cxnSp>
                <p:nvCxnSpPr>
                  <p:cNvPr id="117" name="Straight Connector 116">
                    <a:extLst>
                      <a:ext uri="{FF2B5EF4-FFF2-40B4-BE49-F238E27FC236}">
                        <a16:creationId xmlns:a16="http://schemas.microsoft.com/office/drawing/2014/main" id="{4AFCBC1D-F57A-C507-4EF4-E41E70C2CBF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066160" y="4841132"/>
                    <a:ext cx="0" cy="259404"/>
                  </a:xfrm>
                  <a:prstGeom prst="line">
                    <a:avLst/>
                  </a:prstGeom>
                  <a:ln w="38100"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Straight Connector 117">
                    <a:extLst>
                      <a:ext uri="{FF2B5EF4-FFF2-40B4-BE49-F238E27FC236}">
                        <a16:creationId xmlns:a16="http://schemas.microsoft.com/office/drawing/2014/main" id="{57B9AF3D-1BBA-126A-0630-26DAD3F4CE6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4182892" y="4970834"/>
                    <a:ext cx="0" cy="259404"/>
                  </a:xfrm>
                  <a:prstGeom prst="line">
                    <a:avLst/>
                  </a:prstGeom>
                  <a:ln w="38100"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4" name="Group 113">
                  <a:extLst>
                    <a:ext uri="{FF2B5EF4-FFF2-40B4-BE49-F238E27FC236}">
                      <a16:creationId xmlns:a16="http://schemas.microsoft.com/office/drawing/2014/main" id="{0A5448E7-CF7D-B7F2-FB75-8AEE67F6722A}"/>
                    </a:ext>
                  </a:extLst>
                </p:cNvPr>
                <p:cNvGrpSpPr/>
                <p:nvPr/>
              </p:nvGrpSpPr>
              <p:grpSpPr>
                <a:xfrm>
                  <a:off x="1271081" y="2277400"/>
                  <a:ext cx="259404" cy="259404"/>
                  <a:chOff x="4053190" y="4841132"/>
                  <a:chExt cx="259404" cy="259404"/>
                </a:xfrm>
              </p:grpSpPr>
              <p:cxnSp>
                <p:nvCxnSpPr>
                  <p:cNvPr id="115" name="Straight Connector 114">
                    <a:extLst>
                      <a:ext uri="{FF2B5EF4-FFF2-40B4-BE49-F238E27FC236}">
                        <a16:creationId xmlns:a16="http://schemas.microsoft.com/office/drawing/2014/main" id="{876A641A-92E2-C239-8592-067246EAF69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066160" y="4841132"/>
                    <a:ext cx="0" cy="259404"/>
                  </a:xfrm>
                  <a:prstGeom prst="line">
                    <a:avLst/>
                  </a:prstGeom>
                  <a:ln w="38100"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Straight Connector 115">
                    <a:extLst>
                      <a:ext uri="{FF2B5EF4-FFF2-40B4-BE49-F238E27FC236}">
                        <a16:creationId xmlns:a16="http://schemas.microsoft.com/office/drawing/2014/main" id="{81B3BB21-02E5-A3BD-AEDC-0390534062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4182892" y="4970834"/>
                    <a:ext cx="0" cy="259404"/>
                  </a:xfrm>
                  <a:prstGeom prst="line">
                    <a:avLst/>
                  </a:prstGeom>
                  <a:ln w="38100"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D76EBA99-8AEF-F024-A4F7-CB03DFFCAA1B}"/>
                  </a:ext>
                </a:extLst>
              </p:cNvPr>
              <p:cNvGrpSpPr/>
              <p:nvPr/>
            </p:nvGrpSpPr>
            <p:grpSpPr>
              <a:xfrm>
                <a:off x="3341452" y="4242381"/>
                <a:ext cx="1352142" cy="786037"/>
                <a:chOff x="1271081" y="2277400"/>
                <a:chExt cx="1352142" cy="786037"/>
              </a:xfrm>
            </p:grpSpPr>
            <p:grpSp>
              <p:nvGrpSpPr>
                <p:cNvPr id="128" name="Group 127">
                  <a:extLst>
                    <a:ext uri="{FF2B5EF4-FFF2-40B4-BE49-F238E27FC236}">
                      <a16:creationId xmlns:a16="http://schemas.microsoft.com/office/drawing/2014/main" id="{3C2CA078-8C29-B44D-4BDF-1D6F43574472}"/>
                    </a:ext>
                  </a:extLst>
                </p:cNvPr>
                <p:cNvGrpSpPr/>
                <p:nvPr/>
              </p:nvGrpSpPr>
              <p:grpSpPr>
                <a:xfrm>
                  <a:off x="1546698" y="2533561"/>
                  <a:ext cx="531778" cy="522051"/>
                  <a:chOff x="8333361" y="2842757"/>
                  <a:chExt cx="531778" cy="522051"/>
                </a:xfrm>
              </p:grpSpPr>
              <p:grpSp>
                <p:nvGrpSpPr>
                  <p:cNvPr id="138" name="Group 137">
                    <a:extLst>
                      <a:ext uri="{FF2B5EF4-FFF2-40B4-BE49-F238E27FC236}">
                        <a16:creationId xmlns:a16="http://schemas.microsoft.com/office/drawing/2014/main" id="{EAC70C31-8AF0-7FED-C017-FD1AFCFCC1DA}"/>
                      </a:ext>
                    </a:extLst>
                  </p:cNvPr>
                  <p:cNvGrpSpPr/>
                  <p:nvPr/>
                </p:nvGrpSpPr>
                <p:grpSpPr>
                  <a:xfrm>
                    <a:off x="8333361" y="2842757"/>
                    <a:ext cx="259404" cy="259404"/>
                    <a:chOff x="4053190" y="4841132"/>
                    <a:chExt cx="259404" cy="259404"/>
                  </a:xfrm>
                </p:grpSpPr>
                <p:cxnSp>
                  <p:nvCxnSpPr>
                    <p:cNvPr id="142" name="Straight Connector 141">
                      <a:extLst>
                        <a:ext uri="{FF2B5EF4-FFF2-40B4-BE49-F238E27FC236}">
                          <a16:creationId xmlns:a16="http://schemas.microsoft.com/office/drawing/2014/main" id="{5FBBECD4-F5C6-99F2-708F-334F00A30FE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066160" y="4841132"/>
                      <a:ext cx="0" cy="259404"/>
                    </a:xfrm>
                    <a:prstGeom prst="line">
                      <a:avLst/>
                    </a:prstGeom>
                    <a:ln w="38100"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3" name="Straight Connector 142">
                      <a:extLst>
                        <a:ext uri="{FF2B5EF4-FFF2-40B4-BE49-F238E27FC236}">
                          <a16:creationId xmlns:a16="http://schemas.microsoft.com/office/drawing/2014/main" id="{7C39FF41-F124-EFA5-5CD9-E5DF1BD4886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6200000">
                      <a:off x="4182892" y="4970834"/>
                      <a:ext cx="0" cy="259404"/>
                    </a:xfrm>
                    <a:prstGeom prst="line">
                      <a:avLst/>
                    </a:prstGeom>
                    <a:ln w="38100"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9" name="Group 138">
                    <a:extLst>
                      <a:ext uri="{FF2B5EF4-FFF2-40B4-BE49-F238E27FC236}">
                        <a16:creationId xmlns:a16="http://schemas.microsoft.com/office/drawing/2014/main" id="{E89358D0-70F1-00D3-83D4-AA2960EE49C8}"/>
                      </a:ext>
                    </a:extLst>
                  </p:cNvPr>
                  <p:cNvGrpSpPr/>
                  <p:nvPr/>
                </p:nvGrpSpPr>
                <p:grpSpPr>
                  <a:xfrm>
                    <a:off x="8605735" y="3105404"/>
                    <a:ext cx="259404" cy="259404"/>
                    <a:chOff x="4053190" y="4841132"/>
                    <a:chExt cx="259404" cy="259404"/>
                  </a:xfrm>
                </p:grpSpPr>
                <p:cxnSp>
                  <p:nvCxnSpPr>
                    <p:cNvPr id="140" name="Straight Connector 139">
                      <a:extLst>
                        <a:ext uri="{FF2B5EF4-FFF2-40B4-BE49-F238E27FC236}">
                          <a16:creationId xmlns:a16="http://schemas.microsoft.com/office/drawing/2014/main" id="{230DA3DA-18B2-D22A-5EAB-FEDBDE8131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066160" y="4841132"/>
                      <a:ext cx="0" cy="259404"/>
                    </a:xfrm>
                    <a:prstGeom prst="line">
                      <a:avLst/>
                    </a:prstGeom>
                    <a:ln w="38100"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1" name="Straight Connector 140">
                      <a:extLst>
                        <a:ext uri="{FF2B5EF4-FFF2-40B4-BE49-F238E27FC236}">
                          <a16:creationId xmlns:a16="http://schemas.microsoft.com/office/drawing/2014/main" id="{44907CB3-784C-F5F6-E046-BF9A5FE8C1E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6200000">
                      <a:off x="4182892" y="4970834"/>
                      <a:ext cx="0" cy="259404"/>
                    </a:xfrm>
                    <a:prstGeom prst="line">
                      <a:avLst/>
                    </a:prstGeom>
                    <a:ln w="38100"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29" name="Group 128">
                  <a:extLst>
                    <a:ext uri="{FF2B5EF4-FFF2-40B4-BE49-F238E27FC236}">
                      <a16:creationId xmlns:a16="http://schemas.microsoft.com/office/drawing/2014/main" id="{82EA2BC3-774F-1D14-62C7-5556AF850E9B}"/>
                    </a:ext>
                  </a:extLst>
                </p:cNvPr>
                <p:cNvGrpSpPr/>
                <p:nvPr/>
              </p:nvGrpSpPr>
              <p:grpSpPr>
                <a:xfrm rot="5400000">
                  <a:off x="2091445" y="2804033"/>
                  <a:ext cx="259404" cy="259404"/>
                  <a:chOff x="4053190" y="4841132"/>
                  <a:chExt cx="259404" cy="259404"/>
                </a:xfrm>
              </p:grpSpPr>
              <p:cxnSp>
                <p:nvCxnSpPr>
                  <p:cNvPr id="136" name="Straight Connector 135">
                    <a:extLst>
                      <a:ext uri="{FF2B5EF4-FFF2-40B4-BE49-F238E27FC236}">
                        <a16:creationId xmlns:a16="http://schemas.microsoft.com/office/drawing/2014/main" id="{4302B22A-D340-7BF0-5AED-327D26DA133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066160" y="4841132"/>
                    <a:ext cx="0" cy="259404"/>
                  </a:xfrm>
                  <a:prstGeom prst="line">
                    <a:avLst/>
                  </a:prstGeom>
                  <a:ln w="38100"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Straight Connector 136">
                    <a:extLst>
                      <a:ext uri="{FF2B5EF4-FFF2-40B4-BE49-F238E27FC236}">
                        <a16:creationId xmlns:a16="http://schemas.microsoft.com/office/drawing/2014/main" id="{C6A6933F-948B-4D9C-DD79-A35F80D481A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4182892" y="4970834"/>
                    <a:ext cx="0" cy="259404"/>
                  </a:xfrm>
                  <a:prstGeom prst="line">
                    <a:avLst/>
                  </a:prstGeom>
                  <a:ln w="38100"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0" name="Group 129">
                  <a:extLst>
                    <a:ext uri="{FF2B5EF4-FFF2-40B4-BE49-F238E27FC236}">
                      <a16:creationId xmlns:a16="http://schemas.microsoft.com/office/drawing/2014/main" id="{84C3DF64-7AF0-7CE9-6DBB-D26908E6D342}"/>
                    </a:ext>
                  </a:extLst>
                </p:cNvPr>
                <p:cNvGrpSpPr/>
                <p:nvPr/>
              </p:nvGrpSpPr>
              <p:grpSpPr>
                <a:xfrm flipV="1">
                  <a:off x="2363819" y="2558375"/>
                  <a:ext cx="259404" cy="259404"/>
                  <a:chOff x="4053190" y="4841132"/>
                  <a:chExt cx="259404" cy="259404"/>
                </a:xfrm>
              </p:grpSpPr>
              <p:cxnSp>
                <p:nvCxnSpPr>
                  <p:cNvPr id="134" name="Straight Connector 133">
                    <a:extLst>
                      <a:ext uri="{FF2B5EF4-FFF2-40B4-BE49-F238E27FC236}">
                        <a16:creationId xmlns:a16="http://schemas.microsoft.com/office/drawing/2014/main" id="{5F066E05-50F2-1316-7960-7233D33C8B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066160" y="4841132"/>
                    <a:ext cx="0" cy="259404"/>
                  </a:xfrm>
                  <a:prstGeom prst="line">
                    <a:avLst/>
                  </a:prstGeom>
                  <a:ln w="38100"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Straight Connector 134">
                    <a:extLst>
                      <a:ext uri="{FF2B5EF4-FFF2-40B4-BE49-F238E27FC236}">
                        <a16:creationId xmlns:a16="http://schemas.microsoft.com/office/drawing/2014/main" id="{3E3E5CE8-2B03-16FC-885E-94AA4299C41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4182892" y="4970834"/>
                    <a:ext cx="0" cy="259404"/>
                  </a:xfrm>
                  <a:prstGeom prst="line">
                    <a:avLst/>
                  </a:prstGeom>
                  <a:ln w="38100"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1" name="Group 130">
                  <a:extLst>
                    <a:ext uri="{FF2B5EF4-FFF2-40B4-BE49-F238E27FC236}">
                      <a16:creationId xmlns:a16="http://schemas.microsoft.com/office/drawing/2014/main" id="{7879B617-C974-D105-FAF2-2B5961603555}"/>
                    </a:ext>
                  </a:extLst>
                </p:cNvPr>
                <p:cNvGrpSpPr/>
                <p:nvPr/>
              </p:nvGrpSpPr>
              <p:grpSpPr>
                <a:xfrm>
                  <a:off x="1271081" y="2277400"/>
                  <a:ext cx="259404" cy="259404"/>
                  <a:chOff x="4053190" y="4841132"/>
                  <a:chExt cx="259404" cy="259404"/>
                </a:xfrm>
              </p:grpSpPr>
              <p:cxnSp>
                <p:nvCxnSpPr>
                  <p:cNvPr id="132" name="Straight Connector 131">
                    <a:extLst>
                      <a:ext uri="{FF2B5EF4-FFF2-40B4-BE49-F238E27FC236}">
                        <a16:creationId xmlns:a16="http://schemas.microsoft.com/office/drawing/2014/main" id="{3BC6A866-52B0-12F3-47CD-B8699045E7B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066160" y="4841132"/>
                    <a:ext cx="0" cy="259404"/>
                  </a:xfrm>
                  <a:prstGeom prst="line">
                    <a:avLst/>
                  </a:prstGeom>
                  <a:ln w="38100"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Straight Connector 132">
                    <a:extLst>
                      <a:ext uri="{FF2B5EF4-FFF2-40B4-BE49-F238E27FC236}">
                        <a16:creationId xmlns:a16="http://schemas.microsoft.com/office/drawing/2014/main" id="{E71DFFA6-F08B-C808-3AF1-A55059777AF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4182892" y="4970834"/>
                    <a:ext cx="0" cy="259404"/>
                  </a:xfrm>
                  <a:prstGeom prst="line">
                    <a:avLst/>
                  </a:prstGeom>
                  <a:ln w="38100"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334" name="Group 333">
              <a:extLst>
                <a:ext uri="{FF2B5EF4-FFF2-40B4-BE49-F238E27FC236}">
                  <a16:creationId xmlns:a16="http://schemas.microsoft.com/office/drawing/2014/main" id="{F53EC885-0D10-099F-474E-0FDC6B5B3EEA}"/>
                </a:ext>
              </a:extLst>
            </p:cNvPr>
            <p:cNvGrpSpPr/>
            <p:nvPr/>
          </p:nvGrpSpPr>
          <p:grpSpPr>
            <a:xfrm>
              <a:off x="2714827" y="2182026"/>
              <a:ext cx="504221" cy="2223267"/>
              <a:chOff x="2714827" y="2182026"/>
              <a:chExt cx="504221" cy="2223267"/>
            </a:xfrm>
          </p:grpSpPr>
          <p:cxnSp>
            <p:nvCxnSpPr>
              <p:cNvPr id="322" name="Straight Arrow Connector 321">
                <a:extLst>
                  <a:ext uri="{FF2B5EF4-FFF2-40B4-BE49-F238E27FC236}">
                    <a16:creationId xmlns:a16="http://schemas.microsoft.com/office/drawing/2014/main" id="{F3C36BA4-FE37-E0C3-548C-EA9B3A03226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14827" y="2182026"/>
                <a:ext cx="409373" cy="35153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4" name="Straight Arrow Connector 323">
                <a:extLst>
                  <a:ext uri="{FF2B5EF4-FFF2-40B4-BE49-F238E27FC236}">
                    <a16:creationId xmlns:a16="http://schemas.microsoft.com/office/drawing/2014/main" id="{5440E296-517D-CA2D-7B66-183AFF6F00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46438" y="2558375"/>
                <a:ext cx="472610" cy="53461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6" name="Straight Arrow Connector 325">
                <a:extLst>
                  <a:ext uri="{FF2B5EF4-FFF2-40B4-BE49-F238E27FC236}">
                    <a16:creationId xmlns:a16="http://schemas.microsoft.com/office/drawing/2014/main" id="{62D242FF-2896-9A61-7706-9669AC96B9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22129" y="2574375"/>
                <a:ext cx="477464" cy="183091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7" name="Group 336">
            <a:extLst>
              <a:ext uri="{FF2B5EF4-FFF2-40B4-BE49-F238E27FC236}">
                <a16:creationId xmlns:a16="http://schemas.microsoft.com/office/drawing/2014/main" id="{62F638A2-F424-521B-6EBF-90E377FAB58F}"/>
              </a:ext>
            </a:extLst>
          </p:cNvPr>
          <p:cNvGrpSpPr/>
          <p:nvPr/>
        </p:nvGrpSpPr>
        <p:grpSpPr>
          <a:xfrm>
            <a:off x="6096000" y="3657600"/>
            <a:ext cx="2866416" cy="2128916"/>
            <a:chOff x="5400474" y="3764592"/>
            <a:chExt cx="2866416" cy="2128916"/>
          </a:xfrm>
        </p:grpSpPr>
        <p:grpSp>
          <p:nvGrpSpPr>
            <p:cNvPr id="316" name="Group 315">
              <a:extLst>
                <a:ext uri="{FF2B5EF4-FFF2-40B4-BE49-F238E27FC236}">
                  <a16:creationId xmlns:a16="http://schemas.microsoft.com/office/drawing/2014/main" id="{F21D52D8-3BE9-A2E5-2C29-9589EBC46196}"/>
                </a:ext>
              </a:extLst>
            </p:cNvPr>
            <p:cNvGrpSpPr/>
            <p:nvPr/>
          </p:nvGrpSpPr>
          <p:grpSpPr>
            <a:xfrm>
              <a:off x="6324600" y="3764592"/>
              <a:ext cx="1942290" cy="2128916"/>
              <a:chOff x="6324600" y="3764592"/>
              <a:chExt cx="1942290" cy="2128916"/>
            </a:xfrm>
          </p:grpSpPr>
          <p:cxnSp>
            <p:nvCxnSpPr>
              <p:cNvPr id="197" name="Straight Connector 196">
                <a:extLst>
                  <a:ext uri="{FF2B5EF4-FFF2-40B4-BE49-F238E27FC236}">
                    <a16:creationId xmlns:a16="http://schemas.microsoft.com/office/drawing/2014/main" id="{3891F8EE-FCA4-19F3-564C-52A082180388}"/>
                  </a:ext>
                </a:extLst>
              </p:cNvPr>
              <p:cNvCxnSpPr/>
              <p:nvPr/>
            </p:nvCxnSpPr>
            <p:spPr>
              <a:xfrm flipV="1">
                <a:off x="6990943" y="3764592"/>
                <a:ext cx="22698" cy="6485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9" name="Group 298">
                <a:extLst>
                  <a:ext uri="{FF2B5EF4-FFF2-40B4-BE49-F238E27FC236}">
                    <a16:creationId xmlns:a16="http://schemas.microsoft.com/office/drawing/2014/main" id="{23667016-DF27-DAC4-BF58-AD2FB180BD8C}"/>
                  </a:ext>
                </a:extLst>
              </p:cNvPr>
              <p:cNvGrpSpPr/>
              <p:nvPr/>
            </p:nvGrpSpPr>
            <p:grpSpPr>
              <a:xfrm>
                <a:off x="6337570" y="3978537"/>
                <a:ext cx="1929320" cy="847758"/>
                <a:chOff x="6284876" y="4052253"/>
                <a:chExt cx="1929320" cy="847758"/>
              </a:xfrm>
            </p:grpSpPr>
            <p:grpSp>
              <p:nvGrpSpPr>
                <p:cNvPr id="198" name="Group 197">
                  <a:extLst>
                    <a:ext uri="{FF2B5EF4-FFF2-40B4-BE49-F238E27FC236}">
                      <a16:creationId xmlns:a16="http://schemas.microsoft.com/office/drawing/2014/main" id="{A4D2B478-5382-E3ED-92F4-9691A290709B}"/>
                    </a:ext>
                  </a:extLst>
                </p:cNvPr>
                <p:cNvGrpSpPr/>
                <p:nvPr/>
              </p:nvGrpSpPr>
              <p:grpSpPr>
                <a:xfrm>
                  <a:off x="6284876" y="4052253"/>
                  <a:ext cx="1352142" cy="786037"/>
                  <a:chOff x="1271081" y="2277400"/>
                  <a:chExt cx="1352142" cy="786037"/>
                </a:xfrm>
              </p:grpSpPr>
              <p:grpSp>
                <p:nvGrpSpPr>
                  <p:cNvPr id="199" name="Group 198">
                    <a:extLst>
                      <a:ext uri="{FF2B5EF4-FFF2-40B4-BE49-F238E27FC236}">
                        <a16:creationId xmlns:a16="http://schemas.microsoft.com/office/drawing/2014/main" id="{C2072075-6FF9-C180-AA19-035E777955B7}"/>
                      </a:ext>
                    </a:extLst>
                  </p:cNvPr>
                  <p:cNvGrpSpPr/>
                  <p:nvPr/>
                </p:nvGrpSpPr>
                <p:grpSpPr>
                  <a:xfrm>
                    <a:off x="1546698" y="2533561"/>
                    <a:ext cx="531778" cy="522051"/>
                    <a:chOff x="8333361" y="2842757"/>
                    <a:chExt cx="531778" cy="522051"/>
                  </a:xfrm>
                </p:grpSpPr>
                <p:grpSp>
                  <p:nvGrpSpPr>
                    <p:cNvPr id="209" name="Group 208">
                      <a:extLst>
                        <a:ext uri="{FF2B5EF4-FFF2-40B4-BE49-F238E27FC236}">
                          <a16:creationId xmlns:a16="http://schemas.microsoft.com/office/drawing/2014/main" id="{D06758E8-2C0A-6B80-5EB3-AB58A749374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333361" y="2842757"/>
                      <a:ext cx="259404" cy="259404"/>
                      <a:chOff x="4053190" y="4841132"/>
                      <a:chExt cx="259404" cy="259404"/>
                    </a:xfrm>
                  </p:grpSpPr>
                  <p:cxnSp>
                    <p:nvCxnSpPr>
                      <p:cNvPr id="213" name="Straight Connector 212">
                        <a:extLst>
                          <a:ext uri="{FF2B5EF4-FFF2-40B4-BE49-F238E27FC236}">
                            <a16:creationId xmlns:a16="http://schemas.microsoft.com/office/drawing/2014/main" id="{94436FA9-ABEC-73E7-0B22-FC5EEC349D52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4066160" y="4841132"/>
                        <a:ext cx="0" cy="259404"/>
                      </a:xfrm>
                      <a:prstGeom prst="line">
                        <a:avLst/>
                      </a:prstGeom>
                      <a:ln w="38100">
                        <a:prstDash val="sys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14" name="Straight Connector 213">
                        <a:extLst>
                          <a:ext uri="{FF2B5EF4-FFF2-40B4-BE49-F238E27FC236}">
                            <a16:creationId xmlns:a16="http://schemas.microsoft.com/office/drawing/2014/main" id="{4E0C70D6-4545-D587-79F7-6E4487CE753C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>
                        <a:off x="4182892" y="4970834"/>
                        <a:ext cx="0" cy="259404"/>
                      </a:xfrm>
                      <a:prstGeom prst="line">
                        <a:avLst/>
                      </a:prstGeom>
                      <a:ln w="38100">
                        <a:prstDash val="sys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10" name="Group 209">
                      <a:extLst>
                        <a:ext uri="{FF2B5EF4-FFF2-40B4-BE49-F238E27FC236}">
                          <a16:creationId xmlns:a16="http://schemas.microsoft.com/office/drawing/2014/main" id="{46ABD2AC-F358-D91D-CD9C-5213F220F3C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605735" y="3105404"/>
                      <a:ext cx="259404" cy="259404"/>
                      <a:chOff x="4053190" y="4841132"/>
                      <a:chExt cx="259404" cy="259404"/>
                    </a:xfrm>
                  </p:grpSpPr>
                  <p:cxnSp>
                    <p:nvCxnSpPr>
                      <p:cNvPr id="211" name="Straight Connector 210">
                        <a:extLst>
                          <a:ext uri="{FF2B5EF4-FFF2-40B4-BE49-F238E27FC236}">
                            <a16:creationId xmlns:a16="http://schemas.microsoft.com/office/drawing/2014/main" id="{73E07CCF-38EB-3E38-171C-6A595507ADA0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4066160" y="4841132"/>
                        <a:ext cx="0" cy="259404"/>
                      </a:xfrm>
                      <a:prstGeom prst="line">
                        <a:avLst/>
                      </a:prstGeom>
                      <a:ln w="38100">
                        <a:prstDash val="sys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12" name="Straight Connector 211">
                        <a:extLst>
                          <a:ext uri="{FF2B5EF4-FFF2-40B4-BE49-F238E27FC236}">
                            <a16:creationId xmlns:a16="http://schemas.microsoft.com/office/drawing/2014/main" id="{681C2CC3-3108-331D-6648-078510EE9EBB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>
                        <a:off x="4182892" y="4970834"/>
                        <a:ext cx="0" cy="259404"/>
                      </a:xfrm>
                      <a:prstGeom prst="line">
                        <a:avLst/>
                      </a:prstGeom>
                      <a:ln w="38100">
                        <a:prstDash val="sys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200" name="Group 199">
                    <a:extLst>
                      <a:ext uri="{FF2B5EF4-FFF2-40B4-BE49-F238E27FC236}">
                        <a16:creationId xmlns:a16="http://schemas.microsoft.com/office/drawing/2014/main" id="{6288774E-5A96-4899-01EA-47B58E107A06}"/>
                      </a:ext>
                    </a:extLst>
                  </p:cNvPr>
                  <p:cNvGrpSpPr/>
                  <p:nvPr/>
                </p:nvGrpSpPr>
                <p:grpSpPr>
                  <a:xfrm rot="5400000">
                    <a:off x="2091445" y="2804033"/>
                    <a:ext cx="259404" cy="259404"/>
                    <a:chOff x="4053190" y="4841132"/>
                    <a:chExt cx="259404" cy="259404"/>
                  </a:xfrm>
                </p:grpSpPr>
                <p:cxnSp>
                  <p:nvCxnSpPr>
                    <p:cNvPr id="207" name="Straight Connector 206">
                      <a:extLst>
                        <a:ext uri="{FF2B5EF4-FFF2-40B4-BE49-F238E27FC236}">
                          <a16:creationId xmlns:a16="http://schemas.microsoft.com/office/drawing/2014/main" id="{7EA6EA00-0A81-BA48-52CD-7E0CF027594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066160" y="4841132"/>
                      <a:ext cx="0" cy="259404"/>
                    </a:xfrm>
                    <a:prstGeom prst="line">
                      <a:avLst/>
                    </a:prstGeom>
                    <a:ln w="38100"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8" name="Straight Connector 207">
                      <a:extLst>
                        <a:ext uri="{FF2B5EF4-FFF2-40B4-BE49-F238E27FC236}">
                          <a16:creationId xmlns:a16="http://schemas.microsoft.com/office/drawing/2014/main" id="{7A551B5E-08BD-E6B7-FC43-417785047DA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6200000">
                      <a:off x="4182892" y="4970834"/>
                      <a:ext cx="0" cy="259404"/>
                    </a:xfrm>
                    <a:prstGeom prst="line">
                      <a:avLst/>
                    </a:prstGeom>
                    <a:ln w="38100"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1" name="Group 200">
                    <a:extLst>
                      <a:ext uri="{FF2B5EF4-FFF2-40B4-BE49-F238E27FC236}">
                        <a16:creationId xmlns:a16="http://schemas.microsoft.com/office/drawing/2014/main" id="{A1DBBF8A-5E8D-426D-2796-17660875A96D}"/>
                      </a:ext>
                    </a:extLst>
                  </p:cNvPr>
                  <p:cNvGrpSpPr/>
                  <p:nvPr/>
                </p:nvGrpSpPr>
                <p:grpSpPr>
                  <a:xfrm flipV="1">
                    <a:off x="2363819" y="2558375"/>
                    <a:ext cx="259404" cy="259404"/>
                    <a:chOff x="4053190" y="4841132"/>
                    <a:chExt cx="259404" cy="259404"/>
                  </a:xfrm>
                </p:grpSpPr>
                <p:cxnSp>
                  <p:nvCxnSpPr>
                    <p:cNvPr id="205" name="Straight Connector 204">
                      <a:extLst>
                        <a:ext uri="{FF2B5EF4-FFF2-40B4-BE49-F238E27FC236}">
                          <a16:creationId xmlns:a16="http://schemas.microsoft.com/office/drawing/2014/main" id="{6C3DFD0D-5FC3-FFCA-CE44-899DFFEA886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066160" y="4841132"/>
                      <a:ext cx="0" cy="259404"/>
                    </a:xfrm>
                    <a:prstGeom prst="line">
                      <a:avLst/>
                    </a:prstGeom>
                    <a:ln w="38100"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6" name="Straight Connector 205">
                      <a:extLst>
                        <a:ext uri="{FF2B5EF4-FFF2-40B4-BE49-F238E27FC236}">
                          <a16:creationId xmlns:a16="http://schemas.microsoft.com/office/drawing/2014/main" id="{DE43B296-C5A2-6784-F13A-E6FBBA431E2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6200000">
                      <a:off x="4182892" y="4970834"/>
                      <a:ext cx="0" cy="259404"/>
                    </a:xfrm>
                    <a:prstGeom prst="line">
                      <a:avLst/>
                    </a:prstGeom>
                    <a:ln w="38100"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2" name="Group 201">
                    <a:extLst>
                      <a:ext uri="{FF2B5EF4-FFF2-40B4-BE49-F238E27FC236}">
                        <a16:creationId xmlns:a16="http://schemas.microsoft.com/office/drawing/2014/main" id="{0153E506-529C-C0EA-02BB-591CE86BDC86}"/>
                      </a:ext>
                    </a:extLst>
                  </p:cNvPr>
                  <p:cNvGrpSpPr/>
                  <p:nvPr/>
                </p:nvGrpSpPr>
                <p:grpSpPr>
                  <a:xfrm>
                    <a:off x="1271081" y="2277400"/>
                    <a:ext cx="259404" cy="259404"/>
                    <a:chOff x="4053190" y="4841132"/>
                    <a:chExt cx="259404" cy="259404"/>
                  </a:xfrm>
                </p:grpSpPr>
                <p:cxnSp>
                  <p:nvCxnSpPr>
                    <p:cNvPr id="203" name="Straight Connector 202">
                      <a:extLst>
                        <a:ext uri="{FF2B5EF4-FFF2-40B4-BE49-F238E27FC236}">
                          <a16:creationId xmlns:a16="http://schemas.microsoft.com/office/drawing/2014/main" id="{F543D290-99B1-B723-93B7-62DBB909568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066160" y="4841132"/>
                      <a:ext cx="0" cy="259404"/>
                    </a:xfrm>
                    <a:prstGeom prst="line">
                      <a:avLst/>
                    </a:prstGeom>
                    <a:ln w="38100"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4" name="Straight Connector 203">
                      <a:extLst>
                        <a:ext uri="{FF2B5EF4-FFF2-40B4-BE49-F238E27FC236}">
                          <a16:creationId xmlns:a16="http://schemas.microsoft.com/office/drawing/2014/main" id="{26CA614C-3237-4739-EBE8-53DC5C4F380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6200000">
                      <a:off x="4182892" y="4970834"/>
                      <a:ext cx="0" cy="259404"/>
                    </a:xfrm>
                    <a:prstGeom prst="line">
                      <a:avLst/>
                    </a:prstGeom>
                    <a:ln w="38100"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215" name="Group 214">
                  <a:extLst>
                    <a:ext uri="{FF2B5EF4-FFF2-40B4-BE49-F238E27FC236}">
                      <a16:creationId xmlns:a16="http://schemas.microsoft.com/office/drawing/2014/main" id="{F7BBCB88-CD9B-A86B-CAD2-E77F2AE6E02F}"/>
                    </a:ext>
                  </a:extLst>
                </p:cNvPr>
                <p:cNvGrpSpPr/>
                <p:nvPr/>
              </p:nvGrpSpPr>
              <p:grpSpPr>
                <a:xfrm>
                  <a:off x="7687277" y="4314216"/>
                  <a:ext cx="526919" cy="518807"/>
                  <a:chOff x="4743853" y="4522614"/>
                  <a:chExt cx="526919" cy="518807"/>
                </a:xfrm>
              </p:grpSpPr>
              <p:grpSp>
                <p:nvGrpSpPr>
                  <p:cNvPr id="216" name="Group 215">
                    <a:extLst>
                      <a:ext uri="{FF2B5EF4-FFF2-40B4-BE49-F238E27FC236}">
                        <a16:creationId xmlns:a16="http://schemas.microsoft.com/office/drawing/2014/main" id="{01ADF84B-D2B3-0E5A-92D0-F9954AE0DD10}"/>
                      </a:ext>
                    </a:extLst>
                  </p:cNvPr>
                  <p:cNvGrpSpPr/>
                  <p:nvPr/>
                </p:nvGrpSpPr>
                <p:grpSpPr>
                  <a:xfrm>
                    <a:off x="4743853" y="4522614"/>
                    <a:ext cx="259404" cy="259404"/>
                    <a:chOff x="4053190" y="4841132"/>
                    <a:chExt cx="259404" cy="259404"/>
                  </a:xfrm>
                </p:grpSpPr>
                <p:cxnSp>
                  <p:nvCxnSpPr>
                    <p:cNvPr id="220" name="Straight Connector 219">
                      <a:extLst>
                        <a:ext uri="{FF2B5EF4-FFF2-40B4-BE49-F238E27FC236}">
                          <a16:creationId xmlns:a16="http://schemas.microsoft.com/office/drawing/2014/main" id="{77F7137B-0A5C-EDB7-906A-1148AA3830A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066160" y="4841132"/>
                      <a:ext cx="0" cy="259404"/>
                    </a:xfrm>
                    <a:prstGeom prst="line">
                      <a:avLst/>
                    </a:prstGeom>
                    <a:ln w="38100"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1" name="Straight Connector 220">
                      <a:extLst>
                        <a:ext uri="{FF2B5EF4-FFF2-40B4-BE49-F238E27FC236}">
                          <a16:creationId xmlns:a16="http://schemas.microsoft.com/office/drawing/2014/main" id="{B8364C42-16C2-D745-954A-050C45F7027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6200000">
                      <a:off x="4182892" y="4970834"/>
                      <a:ext cx="0" cy="259404"/>
                    </a:xfrm>
                    <a:prstGeom prst="line">
                      <a:avLst/>
                    </a:prstGeom>
                    <a:ln w="38100"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17" name="Group 216">
                    <a:extLst>
                      <a:ext uri="{FF2B5EF4-FFF2-40B4-BE49-F238E27FC236}">
                        <a16:creationId xmlns:a16="http://schemas.microsoft.com/office/drawing/2014/main" id="{84D72FC1-3978-3A94-2078-4FD298EAB21B}"/>
                      </a:ext>
                    </a:extLst>
                  </p:cNvPr>
                  <p:cNvGrpSpPr/>
                  <p:nvPr/>
                </p:nvGrpSpPr>
                <p:grpSpPr>
                  <a:xfrm>
                    <a:off x="5011368" y="4782017"/>
                    <a:ext cx="259404" cy="259404"/>
                    <a:chOff x="4053190" y="4841132"/>
                    <a:chExt cx="259404" cy="259404"/>
                  </a:xfrm>
                </p:grpSpPr>
                <p:cxnSp>
                  <p:nvCxnSpPr>
                    <p:cNvPr id="218" name="Straight Connector 217">
                      <a:extLst>
                        <a:ext uri="{FF2B5EF4-FFF2-40B4-BE49-F238E27FC236}">
                          <a16:creationId xmlns:a16="http://schemas.microsoft.com/office/drawing/2014/main" id="{A02F6F6B-EEDE-D66B-3B80-0F62CB6048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066160" y="4841132"/>
                      <a:ext cx="0" cy="259404"/>
                    </a:xfrm>
                    <a:prstGeom prst="line">
                      <a:avLst/>
                    </a:prstGeom>
                    <a:ln w="38100"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9" name="Straight Connector 218">
                      <a:extLst>
                        <a:ext uri="{FF2B5EF4-FFF2-40B4-BE49-F238E27FC236}">
                          <a16:creationId xmlns:a16="http://schemas.microsoft.com/office/drawing/2014/main" id="{1A51FE74-8685-6801-4965-80CF0C2108D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6200000">
                      <a:off x="4182892" y="4970834"/>
                      <a:ext cx="0" cy="259404"/>
                    </a:xfrm>
                    <a:prstGeom prst="line">
                      <a:avLst/>
                    </a:prstGeom>
                    <a:ln w="38100"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274" name="Straight Connector 273">
                  <a:extLst>
                    <a:ext uri="{FF2B5EF4-FFF2-40B4-BE49-F238E27FC236}">
                      <a16:creationId xmlns:a16="http://schemas.microsoft.com/office/drawing/2014/main" id="{F285F3AA-2171-ABE5-903E-3F48F4D3C469}"/>
                    </a:ext>
                  </a:extLst>
                </p:cNvPr>
                <p:cNvCxnSpPr/>
                <p:nvPr/>
              </p:nvCxnSpPr>
              <p:spPr>
                <a:xfrm flipV="1">
                  <a:off x="6977973" y="4893526"/>
                  <a:ext cx="22698" cy="6485"/>
                </a:xfrm>
                <a:prstGeom prst="line">
                  <a:avLst/>
                </a:prstGeom>
                <a:ln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0" name="Group 299">
                <a:extLst>
                  <a:ext uri="{FF2B5EF4-FFF2-40B4-BE49-F238E27FC236}">
                    <a16:creationId xmlns:a16="http://schemas.microsoft.com/office/drawing/2014/main" id="{2C72F4B1-08DE-DAE0-E8CB-A9304995C060}"/>
                  </a:ext>
                </a:extLst>
              </p:cNvPr>
              <p:cNvGrpSpPr/>
              <p:nvPr/>
            </p:nvGrpSpPr>
            <p:grpSpPr>
              <a:xfrm>
                <a:off x="6324600" y="5107471"/>
                <a:ext cx="1929320" cy="786037"/>
                <a:chOff x="6324600" y="5107471"/>
                <a:chExt cx="1929320" cy="786037"/>
              </a:xfrm>
            </p:grpSpPr>
            <p:grpSp>
              <p:nvGrpSpPr>
                <p:cNvPr id="283" name="Group 282">
                  <a:extLst>
                    <a:ext uri="{FF2B5EF4-FFF2-40B4-BE49-F238E27FC236}">
                      <a16:creationId xmlns:a16="http://schemas.microsoft.com/office/drawing/2014/main" id="{651FF200-3D1F-75D8-34DE-358A98E70CA1}"/>
                    </a:ext>
                  </a:extLst>
                </p:cNvPr>
                <p:cNvGrpSpPr/>
                <p:nvPr/>
              </p:nvGrpSpPr>
              <p:grpSpPr>
                <a:xfrm>
                  <a:off x="6600217" y="5363632"/>
                  <a:ext cx="531778" cy="522051"/>
                  <a:chOff x="8333361" y="2842757"/>
                  <a:chExt cx="531778" cy="522051"/>
                </a:xfrm>
              </p:grpSpPr>
              <p:grpSp>
                <p:nvGrpSpPr>
                  <p:cNvPr id="293" name="Group 292">
                    <a:extLst>
                      <a:ext uri="{FF2B5EF4-FFF2-40B4-BE49-F238E27FC236}">
                        <a16:creationId xmlns:a16="http://schemas.microsoft.com/office/drawing/2014/main" id="{097CB5AC-B3B2-C8D1-5BC5-B7F6C7A2FA51}"/>
                      </a:ext>
                    </a:extLst>
                  </p:cNvPr>
                  <p:cNvGrpSpPr/>
                  <p:nvPr/>
                </p:nvGrpSpPr>
                <p:grpSpPr>
                  <a:xfrm>
                    <a:off x="8333361" y="2842757"/>
                    <a:ext cx="259404" cy="259404"/>
                    <a:chOff x="4053190" y="4841132"/>
                    <a:chExt cx="259404" cy="259404"/>
                  </a:xfrm>
                </p:grpSpPr>
                <p:cxnSp>
                  <p:nvCxnSpPr>
                    <p:cNvPr id="297" name="Straight Connector 296">
                      <a:extLst>
                        <a:ext uri="{FF2B5EF4-FFF2-40B4-BE49-F238E27FC236}">
                          <a16:creationId xmlns:a16="http://schemas.microsoft.com/office/drawing/2014/main" id="{1C14FDED-F2E8-20BC-E840-3ED278CC6D9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066160" y="4841132"/>
                      <a:ext cx="0" cy="259404"/>
                    </a:xfrm>
                    <a:prstGeom prst="line">
                      <a:avLst/>
                    </a:prstGeom>
                    <a:ln w="38100"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8" name="Straight Connector 297">
                      <a:extLst>
                        <a:ext uri="{FF2B5EF4-FFF2-40B4-BE49-F238E27FC236}">
                          <a16:creationId xmlns:a16="http://schemas.microsoft.com/office/drawing/2014/main" id="{9D749FA4-ED0F-1099-4209-DEC2E463140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6200000">
                      <a:off x="4182892" y="4970834"/>
                      <a:ext cx="0" cy="259404"/>
                    </a:xfrm>
                    <a:prstGeom prst="line">
                      <a:avLst/>
                    </a:prstGeom>
                    <a:ln w="38100"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94" name="Group 293">
                    <a:extLst>
                      <a:ext uri="{FF2B5EF4-FFF2-40B4-BE49-F238E27FC236}">
                        <a16:creationId xmlns:a16="http://schemas.microsoft.com/office/drawing/2014/main" id="{EE51201E-7C3F-BB8F-2DC1-51DE9ED80AC8}"/>
                      </a:ext>
                    </a:extLst>
                  </p:cNvPr>
                  <p:cNvGrpSpPr/>
                  <p:nvPr/>
                </p:nvGrpSpPr>
                <p:grpSpPr>
                  <a:xfrm>
                    <a:off x="8605735" y="3105404"/>
                    <a:ext cx="259404" cy="259404"/>
                    <a:chOff x="4053190" y="4841132"/>
                    <a:chExt cx="259404" cy="259404"/>
                  </a:xfrm>
                </p:grpSpPr>
                <p:cxnSp>
                  <p:nvCxnSpPr>
                    <p:cNvPr id="295" name="Straight Connector 294">
                      <a:extLst>
                        <a:ext uri="{FF2B5EF4-FFF2-40B4-BE49-F238E27FC236}">
                          <a16:creationId xmlns:a16="http://schemas.microsoft.com/office/drawing/2014/main" id="{260D93A0-9D08-272F-9E65-0FEB3A50DBA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066160" y="4841132"/>
                      <a:ext cx="0" cy="259404"/>
                    </a:xfrm>
                    <a:prstGeom prst="line">
                      <a:avLst/>
                    </a:prstGeom>
                    <a:ln w="38100"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6" name="Straight Connector 295">
                      <a:extLst>
                        <a:ext uri="{FF2B5EF4-FFF2-40B4-BE49-F238E27FC236}">
                          <a16:creationId xmlns:a16="http://schemas.microsoft.com/office/drawing/2014/main" id="{7CD26380-5581-95AE-1401-21A012C78F7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6200000">
                      <a:off x="4182892" y="4970834"/>
                      <a:ext cx="0" cy="259404"/>
                    </a:xfrm>
                    <a:prstGeom prst="line">
                      <a:avLst/>
                    </a:prstGeom>
                    <a:ln w="38100"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284" name="Group 283">
                  <a:extLst>
                    <a:ext uri="{FF2B5EF4-FFF2-40B4-BE49-F238E27FC236}">
                      <a16:creationId xmlns:a16="http://schemas.microsoft.com/office/drawing/2014/main" id="{302091A1-265F-7A3C-E68D-A213535E70D5}"/>
                    </a:ext>
                  </a:extLst>
                </p:cNvPr>
                <p:cNvGrpSpPr/>
                <p:nvPr/>
              </p:nvGrpSpPr>
              <p:grpSpPr>
                <a:xfrm rot="5400000">
                  <a:off x="7144964" y="5634104"/>
                  <a:ext cx="259404" cy="259404"/>
                  <a:chOff x="4053190" y="4841132"/>
                  <a:chExt cx="259404" cy="259404"/>
                </a:xfrm>
              </p:grpSpPr>
              <p:cxnSp>
                <p:nvCxnSpPr>
                  <p:cNvPr id="291" name="Straight Connector 290">
                    <a:extLst>
                      <a:ext uri="{FF2B5EF4-FFF2-40B4-BE49-F238E27FC236}">
                        <a16:creationId xmlns:a16="http://schemas.microsoft.com/office/drawing/2014/main" id="{28C8B67F-8F29-C553-F7C4-C0101CFD7D2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066160" y="4841132"/>
                    <a:ext cx="0" cy="259404"/>
                  </a:xfrm>
                  <a:prstGeom prst="line">
                    <a:avLst/>
                  </a:prstGeom>
                  <a:ln w="38100"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2" name="Straight Connector 291">
                    <a:extLst>
                      <a:ext uri="{FF2B5EF4-FFF2-40B4-BE49-F238E27FC236}">
                        <a16:creationId xmlns:a16="http://schemas.microsoft.com/office/drawing/2014/main" id="{D8F0D72E-52E2-54A7-F1A0-3DD86FE2414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4182892" y="4970834"/>
                    <a:ext cx="0" cy="259404"/>
                  </a:xfrm>
                  <a:prstGeom prst="line">
                    <a:avLst/>
                  </a:prstGeom>
                  <a:ln w="38100"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5" name="Group 284">
                  <a:extLst>
                    <a:ext uri="{FF2B5EF4-FFF2-40B4-BE49-F238E27FC236}">
                      <a16:creationId xmlns:a16="http://schemas.microsoft.com/office/drawing/2014/main" id="{085E3494-698E-42C6-1C35-E71B48F168C5}"/>
                    </a:ext>
                  </a:extLst>
                </p:cNvPr>
                <p:cNvGrpSpPr/>
                <p:nvPr/>
              </p:nvGrpSpPr>
              <p:grpSpPr>
                <a:xfrm flipV="1">
                  <a:off x="7417338" y="5388446"/>
                  <a:ext cx="259404" cy="259404"/>
                  <a:chOff x="4053190" y="4841132"/>
                  <a:chExt cx="259404" cy="259404"/>
                </a:xfrm>
              </p:grpSpPr>
              <p:cxnSp>
                <p:nvCxnSpPr>
                  <p:cNvPr id="289" name="Straight Connector 288">
                    <a:extLst>
                      <a:ext uri="{FF2B5EF4-FFF2-40B4-BE49-F238E27FC236}">
                        <a16:creationId xmlns:a16="http://schemas.microsoft.com/office/drawing/2014/main" id="{AD6F6DD5-97F4-B04E-A867-8387E6E7F81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066160" y="4841132"/>
                    <a:ext cx="0" cy="259404"/>
                  </a:xfrm>
                  <a:prstGeom prst="line">
                    <a:avLst/>
                  </a:prstGeom>
                  <a:ln w="38100"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0" name="Straight Connector 289">
                    <a:extLst>
                      <a:ext uri="{FF2B5EF4-FFF2-40B4-BE49-F238E27FC236}">
                        <a16:creationId xmlns:a16="http://schemas.microsoft.com/office/drawing/2014/main" id="{D79BD910-31D2-4556-C8E1-04AFA538E03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4182892" y="4970834"/>
                    <a:ext cx="0" cy="259404"/>
                  </a:xfrm>
                  <a:prstGeom prst="line">
                    <a:avLst/>
                  </a:prstGeom>
                  <a:ln w="38100"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6" name="Group 285">
                  <a:extLst>
                    <a:ext uri="{FF2B5EF4-FFF2-40B4-BE49-F238E27FC236}">
                      <a16:creationId xmlns:a16="http://schemas.microsoft.com/office/drawing/2014/main" id="{173A2F54-0ED3-0772-7D4B-D51CE2110044}"/>
                    </a:ext>
                  </a:extLst>
                </p:cNvPr>
                <p:cNvGrpSpPr/>
                <p:nvPr/>
              </p:nvGrpSpPr>
              <p:grpSpPr>
                <a:xfrm>
                  <a:off x="6324600" y="5107471"/>
                  <a:ext cx="259404" cy="259404"/>
                  <a:chOff x="4053190" y="4841132"/>
                  <a:chExt cx="259404" cy="259404"/>
                </a:xfrm>
              </p:grpSpPr>
              <p:cxnSp>
                <p:nvCxnSpPr>
                  <p:cNvPr id="287" name="Straight Connector 286">
                    <a:extLst>
                      <a:ext uri="{FF2B5EF4-FFF2-40B4-BE49-F238E27FC236}">
                        <a16:creationId xmlns:a16="http://schemas.microsoft.com/office/drawing/2014/main" id="{48D73052-E6EF-0D30-FF0C-D1E71002A9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066160" y="4841132"/>
                    <a:ext cx="0" cy="259404"/>
                  </a:xfrm>
                  <a:prstGeom prst="line">
                    <a:avLst/>
                  </a:prstGeom>
                  <a:ln w="38100"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8" name="Straight Connector 287">
                    <a:extLst>
                      <a:ext uri="{FF2B5EF4-FFF2-40B4-BE49-F238E27FC236}">
                        <a16:creationId xmlns:a16="http://schemas.microsoft.com/office/drawing/2014/main" id="{D520E551-B67B-3BE9-14D6-E5949CA171F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4182892" y="4970834"/>
                    <a:ext cx="0" cy="259404"/>
                  </a:xfrm>
                  <a:prstGeom prst="line">
                    <a:avLst/>
                  </a:prstGeom>
                  <a:ln w="38100"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7" name="Group 276">
                  <a:extLst>
                    <a:ext uri="{FF2B5EF4-FFF2-40B4-BE49-F238E27FC236}">
                      <a16:creationId xmlns:a16="http://schemas.microsoft.com/office/drawing/2014/main" id="{31AFC8BC-9665-9C42-A503-77B6628DF175}"/>
                    </a:ext>
                  </a:extLst>
                </p:cNvPr>
                <p:cNvGrpSpPr/>
                <p:nvPr/>
              </p:nvGrpSpPr>
              <p:grpSpPr>
                <a:xfrm>
                  <a:off x="7727001" y="5369434"/>
                  <a:ext cx="259404" cy="259404"/>
                  <a:chOff x="4053190" y="4841132"/>
                  <a:chExt cx="259404" cy="259404"/>
                </a:xfrm>
              </p:grpSpPr>
              <p:cxnSp>
                <p:nvCxnSpPr>
                  <p:cNvPr id="281" name="Straight Connector 280">
                    <a:extLst>
                      <a:ext uri="{FF2B5EF4-FFF2-40B4-BE49-F238E27FC236}">
                        <a16:creationId xmlns:a16="http://schemas.microsoft.com/office/drawing/2014/main" id="{14ECE220-9BB8-550A-59BE-548F541366C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066160" y="4841132"/>
                    <a:ext cx="0" cy="259404"/>
                  </a:xfrm>
                  <a:prstGeom prst="line">
                    <a:avLst/>
                  </a:prstGeom>
                  <a:ln w="38100"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2" name="Straight Connector 281">
                    <a:extLst>
                      <a:ext uri="{FF2B5EF4-FFF2-40B4-BE49-F238E27FC236}">
                        <a16:creationId xmlns:a16="http://schemas.microsoft.com/office/drawing/2014/main" id="{C0FEA40B-B096-379C-7C30-B9DE70B3C0B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4182892" y="4970834"/>
                    <a:ext cx="0" cy="259404"/>
                  </a:xfrm>
                  <a:prstGeom prst="line">
                    <a:avLst/>
                  </a:prstGeom>
                  <a:ln w="38100"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8" name="Group 277">
                  <a:extLst>
                    <a:ext uri="{FF2B5EF4-FFF2-40B4-BE49-F238E27FC236}">
                      <a16:creationId xmlns:a16="http://schemas.microsoft.com/office/drawing/2014/main" id="{406ED485-AE56-3FC5-21CC-716ABE34FCEC}"/>
                    </a:ext>
                  </a:extLst>
                </p:cNvPr>
                <p:cNvGrpSpPr/>
                <p:nvPr/>
              </p:nvGrpSpPr>
              <p:grpSpPr>
                <a:xfrm>
                  <a:off x="7994516" y="5628837"/>
                  <a:ext cx="259404" cy="259404"/>
                  <a:chOff x="4053190" y="4841132"/>
                  <a:chExt cx="259404" cy="259404"/>
                </a:xfrm>
              </p:grpSpPr>
              <p:cxnSp>
                <p:nvCxnSpPr>
                  <p:cNvPr id="279" name="Straight Connector 278">
                    <a:extLst>
                      <a:ext uri="{FF2B5EF4-FFF2-40B4-BE49-F238E27FC236}">
                        <a16:creationId xmlns:a16="http://schemas.microsoft.com/office/drawing/2014/main" id="{8AF80CB0-0201-915E-1971-ADE1D45C46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066160" y="4841132"/>
                    <a:ext cx="0" cy="259404"/>
                  </a:xfrm>
                  <a:prstGeom prst="line">
                    <a:avLst/>
                  </a:prstGeom>
                  <a:ln w="38100"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0" name="Straight Connector 279">
                    <a:extLst>
                      <a:ext uri="{FF2B5EF4-FFF2-40B4-BE49-F238E27FC236}">
                        <a16:creationId xmlns:a16="http://schemas.microsoft.com/office/drawing/2014/main" id="{DABD9D0C-3A20-A593-505D-202CE4942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4182892" y="4970834"/>
                    <a:ext cx="0" cy="259404"/>
                  </a:xfrm>
                  <a:prstGeom prst="line">
                    <a:avLst/>
                  </a:prstGeom>
                  <a:ln w="38100"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336" name="Group 335">
              <a:extLst>
                <a:ext uri="{FF2B5EF4-FFF2-40B4-BE49-F238E27FC236}">
                  <a16:creationId xmlns:a16="http://schemas.microsoft.com/office/drawing/2014/main" id="{D47F248B-3B62-045F-78EC-6FF2D4A25BD6}"/>
                </a:ext>
              </a:extLst>
            </p:cNvPr>
            <p:cNvGrpSpPr/>
            <p:nvPr/>
          </p:nvGrpSpPr>
          <p:grpSpPr>
            <a:xfrm>
              <a:off x="5400474" y="4259512"/>
              <a:ext cx="725519" cy="1128158"/>
              <a:chOff x="5400474" y="4259512"/>
              <a:chExt cx="725519" cy="1128158"/>
            </a:xfrm>
          </p:grpSpPr>
          <p:cxnSp>
            <p:nvCxnSpPr>
              <p:cNvPr id="331" name="Straight Arrow Connector 330">
                <a:extLst>
                  <a:ext uri="{FF2B5EF4-FFF2-40B4-BE49-F238E27FC236}">
                    <a16:creationId xmlns:a16="http://schemas.microsoft.com/office/drawing/2014/main" id="{34BDAEF2-A87B-CDE7-3202-E3B4140A3F21}"/>
                  </a:ext>
                </a:extLst>
              </p:cNvPr>
              <p:cNvCxnSpPr/>
              <p:nvPr/>
            </p:nvCxnSpPr>
            <p:spPr>
              <a:xfrm flipV="1">
                <a:off x="5400474" y="4259512"/>
                <a:ext cx="695526" cy="76108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Straight Arrow Connector 332">
                <a:extLst>
                  <a:ext uri="{FF2B5EF4-FFF2-40B4-BE49-F238E27FC236}">
                    <a16:creationId xmlns:a16="http://schemas.microsoft.com/office/drawing/2014/main" id="{A63979C9-6FD3-0B44-E6A5-6C9549AB4087}"/>
                  </a:ext>
                </a:extLst>
              </p:cNvPr>
              <p:cNvCxnSpPr/>
              <p:nvPr/>
            </p:nvCxnSpPr>
            <p:spPr>
              <a:xfrm>
                <a:off x="5416684" y="5041420"/>
                <a:ext cx="709309" cy="34625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39" name="TextBox 338">
            <a:extLst>
              <a:ext uri="{FF2B5EF4-FFF2-40B4-BE49-F238E27FC236}">
                <a16:creationId xmlns:a16="http://schemas.microsoft.com/office/drawing/2014/main" id="{783BC60A-6614-76FC-37FD-07B49DBCAD6B}"/>
              </a:ext>
            </a:extLst>
          </p:cNvPr>
          <p:cNvSpPr txBox="1"/>
          <p:nvPr/>
        </p:nvSpPr>
        <p:spPr>
          <a:xfrm>
            <a:off x="729572" y="1380505"/>
            <a:ext cx="2044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Machines…</a:t>
            </a:r>
          </a:p>
        </p:txBody>
      </p:sp>
    </p:spTree>
    <p:extLst>
      <p:ext uri="{BB962C8B-B14F-4D97-AF65-F5344CB8AC3E}">
        <p14:creationId xmlns:p14="http://schemas.microsoft.com/office/powerpoint/2010/main" val="348110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" grpId="0"/>
      <p:bldP spid="318" grpId="0" animBg="1"/>
      <p:bldP spid="319" grpId="0" animBg="1"/>
      <p:bldP spid="3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FC2C6-4419-1B25-75CD-0092A6038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Another Example: Append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6D6318-7388-E3E7-771D-87F08E04CE5C}"/>
              </a:ext>
            </a:extLst>
          </p:cNvPr>
          <p:cNvSpPr txBox="1"/>
          <p:nvPr/>
        </p:nvSpPr>
        <p:spPr>
          <a:xfrm>
            <a:off x="2633494" y="3429000"/>
            <a:ext cx="8174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append([],L,L).</a:t>
            </a:r>
          </a:p>
          <a:p>
            <a:r>
              <a:rPr lang="en-US" sz="2400" dirty="0"/>
              <a:t>append([X|L1],L2,[X|L3]) :- append(L1,L2,L3).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770EDDD-F61F-A654-0647-8A53C1ECB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8552"/>
            <a:ext cx="10515600" cy="1850448"/>
          </a:xfrm>
        </p:spPr>
        <p:txBody>
          <a:bodyPr>
            <a:normAutofit/>
          </a:bodyPr>
          <a:lstStyle/>
          <a:p>
            <a:r>
              <a:rPr lang="en-US" dirty="0"/>
              <a:t>Lists: e.g., [</a:t>
            </a:r>
            <a:r>
              <a:rPr lang="en-US" dirty="0" err="1"/>
              <a:t>a,b,c,d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Constructor (or selector): [X|Y] represents the list with X as head and Y as tail</a:t>
            </a:r>
          </a:p>
          <a:p>
            <a:r>
              <a:rPr lang="en-US" dirty="0"/>
              <a:t>Define append(L1,L2,L3) to be the 3-ary relation where the concatenation of lists L1 and L2 is L3: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0CD3E9-E4F9-9EFF-5B8D-0D9CA7ECA6F8}"/>
              </a:ext>
            </a:extLst>
          </p:cNvPr>
          <p:cNvSpPr txBox="1"/>
          <p:nvPr/>
        </p:nvSpPr>
        <p:spPr>
          <a:xfrm>
            <a:off x="830094" y="4259997"/>
            <a:ext cx="99775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Queries:</a:t>
            </a:r>
          </a:p>
          <a:p>
            <a:r>
              <a:rPr lang="en-US" sz="2400" dirty="0"/>
              <a:t>?- append([</a:t>
            </a:r>
            <a:r>
              <a:rPr lang="en-US" sz="2400" dirty="0" err="1"/>
              <a:t>a,b,c</a:t>
            </a:r>
            <a:r>
              <a:rPr lang="en-US" sz="2400" dirty="0"/>
              <a:t>],[</a:t>
            </a:r>
            <a:r>
              <a:rPr lang="en-US" sz="2400" dirty="0" err="1"/>
              <a:t>d,e</a:t>
            </a:r>
            <a:r>
              <a:rPr lang="en-US" sz="2400" dirty="0"/>
              <a:t>],L).   L=[</a:t>
            </a:r>
            <a:r>
              <a:rPr lang="en-US" sz="2400" dirty="0" err="1"/>
              <a:t>a,b,c,d,e</a:t>
            </a:r>
            <a:r>
              <a:rPr lang="en-US" sz="2400" dirty="0"/>
              <a:t>]</a:t>
            </a:r>
          </a:p>
          <a:p>
            <a:r>
              <a:rPr lang="en-US" sz="2400" dirty="0"/>
              <a:t>?- append(L1,L2,[</a:t>
            </a:r>
            <a:r>
              <a:rPr lang="en-US" sz="2400" dirty="0" err="1"/>
              <a:t>a,b,c</a:t>
            </a:r>
            <a:r>
              <a:rPr lang="en-US" sz="2400" dirty="0"/>
              <a:t>]).     L1=[],L2=[</a:t>
            </a:r>
            <a:r>
              <a:rPr lang="en-US" sz="2400" dirty="0" err="1"/>
              <a:t>a,b,c</a:t>
            </a:r>
            <a:r>
              <a:rPr lang="en-US" sz="2400" dirty="0"/>
              <a:t>] ; L1=[a],L2=[</a:t>
            </a:r>
            <a:r>
              <a:rPr lang="en-US" sz="2400" dirty="0" err="1"/>
              <a:t>b,c</a:t>
            </a:r>
            <a:r>
              <a:rPr lang="en-US" sz="2400" dirty="0"/>
              <a:t>] ; L1=[</a:t>
            </a:r>
            <a:r>
              <a:rPr lang="en-US" sz="2400" dirty="0" err="1"/>
              <a:t>a,b</a:t>
            </a:r>
            <a:r>
              <a:rPr lang="en-US" sz="2400" dirty="0"/>
              <a:t>],L2=[c] ;                      				L1=[</a:t>
            </a:r>
            <a:r>
              <a:rPr lang="en-US" sz="2400" dirty="0" err="1"/>
              <a:t>a,b,c</a:t>
            </a:r>
            <a:r>
              <a:rPr lang="en-US" sz="2400" dirty="0"/>
              <a:t>].L2=[]</a:t>
            </a:r>
          </a:p>
          <a:p>
            <a:r>
              <a:rPr lang="en-US" sz="2400" dirty="0"/>
              <a:t>?- append([</a:t>
            </a:r>
            <a:r>
              <a:rPr lang="en-US" sz="2400" dirty="0" err="1"/>
              <a:t>a,b,c</a:t>
            </a:r>
            <a:r>
              <a:rPr lang="en-US" sz="2400" dirty="0"/>
              <a:t>],L2,L3).     L3=[a,b,c|L2]</a:t>
            </a:r>
          </a:p>
        </p:txBody>
      </p:sp>
    </p:spTree>
    <p:extLst>
      <p:ext uri="{BB962C8B-B14F-4D97-AF65-F5344CB8AC3E}">
        <p14:creationId xmlns:p14="http://schemas.microsoft.com/office/powerpoint/2010/main" val="1190459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ED11E-DCA3-D5A7-6A64-5FEF4528D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 is Prolog Declarative?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F303D-53ED-61A5-E9B0-463C769129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7007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sz="3300" dirty="0"/>
              <a:t>Relations are specified or defined by a set of implications</a:t>
            </a:r>
          </a:p>
          <a:p>
            <a:pPr lvl="1"/>
            <a:r>
              <a:rPr lang="en-US" sz="2800" dirty="0"/>
              <a:t>Declarative statements of truth in a model</a:t>
            </a:r>
          </a:p>
          <a:p>
            <a:pPr lvl="1"/>
            <a:r>
              <a:rPr lang="en-US" sz="2800" dirty="0"/>
              <a:t>SLD resolution provides the procedural strategy that determines how statements are proved true.</a:t>
            </a:r>
          </a:p>
          <a:p>
            <a:pPr lvl="1"/>
            <a:endParaRPr lang="en-US" sz="2800" dirty="0"/>
          </a:p>
          <a:p>
            <a:r>
              <a:rPr lang="en-US" sz="3300" dirty="0"/>
              <a:t>Prolog programs can be understood declaratively.</a:t>
            </a:r>
          </a:p>
          <a:p>
            <a:endParaRPr lang="en-US" sz="3300" dirty="0"/>
          </a:p>
          <a:p>
            <a:r>
              <a:rPr lang="en-US" sz="3300" dirty="0"/>
              <a:t>Prolog programs can be run in all directions; conceptually any </a:t>
            </a:r>
            <a:r>
              <a:rPr lang="en-US" sz="3300" dirty="0" err="1"/>
              <a:t>equi</a:t>
            </a:r>
            <a:r>
              <a:rPr lang="en-US" sz="3300" dirty="0"/>
              <a:t>-selection of the defined relation.</a:t>
            </a:r>
          </a:p>
          <a:p>
            <a:endParaRPr lang="en-US" sz="3300" dirty="0"/>
          </a:p>
          <a:p>
            <a:r>
              <a:rPr lang="en-US" sz="3300" dirty="0"/>
              <a:t>It’s wonderful!  It’s declarative!  So, what’s wrong?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14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3983</TotalTime>
  <Words>1975</Words>
  <Application>Microsoft Office PowerPoint</Application>
  <PresentationFormat>Widescreen</PresentationFormat>
  <Paragraphs>218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CMTT10</vt:lpstr>
      <vt:lpstr>Office Theme</vt:lpstr>
      <vt:lpstr>50 Years of Prolog: Becoming More Declarative</vt:lpstr>
      <vt:lpstr>Outline</vt:lpstr>
      <vt:lpstr>Background</vt:lpstr>
      <vt:lpstr>Prolog the Language, by example 1. Family Tree</vt:lpstr>
      <vt:lpstr>What is Prolog; How does it work?</vt:lpstr>
      <vt:lpstr>Prolog Evaluation</vt:lpstr>
      <vt:lpstr>Prolog Execution: Multiple Machines…</vt:lpstr>
      <vt:lpstr>Another Example: Append</vt:lpstr>
      <vt:lpstr>Why is Prolog Declarative?</vt:lpstr>
      <vt:lpstr>What’s Wrong?</vt:lpstr>
      <vt:lpstr>More Declarativity</vt:lpstr>
      <vt:lpstr>Tabling: for Termination</vt:lpstr>
      <vt:lpstr>Tabled Evaluation (not your father’s memoization)</vt:lpstr>
      <vt:lpstr>Tabled Eval of tc(a,Y)?</vt:lpstr>
      <vt:lpstr>Tabled Evaluation of TC (description of previous animation)</vt:lpstr>
      <vt:lpstr>Terminates for Datalog</vt:lpstr>
      <vt:lpstr>With Tabling Prolog is more Declarative</vt:lpstr>
      <vt:lpstr>Negation in Prolog</vt:lpstr>
      <vt:lpstr>Who Shaves the Barber?</vt:lpstr>
      <vt:lpstr>Conclusion</vt:lpstr>
      <vt:lpstr>Meta-Programming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50 Years of Prolog: Becoming More Declarative</dc:title>
  <dc:creator>David Warren</dc:creator>
  <cp:lastModifiedBy>David Warren</cp:lastModifiedBy>
  <cp:revision>67</cp:revision>
  <dcterms:created xsi:type="dcterms:W3CDTF">2023-08-22T15:12:56Z</dcterms:created>
  <dcterms:modified xsi:type="dcterms:W3CDTF">2023-10-29T16:20:13Z</dcterms:modified>
</cp:coreProperties>
</file>