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  <Override PartName="/ppt/media/media2.mov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Textebene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Textebene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5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51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20000"/>
              </a:lnSpc>
              <a:defRPr>
                <a:solidFill>
                  <a:srgbClr val="FFFFFF"/>
                </a:solidFill>
              </a:defRPr>
            </a:lvl2pPr>
            <a:lvl3pPr>
              <a:lnSpc>
                <a:spcPct val="120000"/>
              </a:lnSpc>
              <a:defRPr>
                <a:solidFill>
                  <a:srgbClr val="FFFFFF"/>
                </a:solidFill>
              </a:defRPr>
            </a:lvl3pPr>
            <a:lvl4pPr>
              <a:lnSpc>
                <a:spcPct val="120000"/>
              </a:lnSpc>
              <a:defRPr>
                <a:solidFill>
                  <a:srgbClr val="FFFFFF"/>
                </a:solidFill>
              </a:defRPr>
            </a:lvl4pPr>
            <a:lvl5pPr>
              <a:lnSpc>
                <a:spcPct val="120000"/>
              </a:lnSpc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Textebene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Textebene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Textebene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ecodemeester.medium.com/" TargetMode="External"/><Relationship Id="rId3" Type="http://schemas.openxmlformats.org/officeDocument/2006/relationships/hyperlink" Target="https://gitlab.com/vikingosegundo" TargetMode="External"/><Relationship Id="rId4" Type="http://schemas.openxmlformats.org/officeDocument/2006/relationships/hyperlink" Target="mailto:vikingosegundo@gmail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anuel Meyer, vikingosegundo@gmail.com, 3rd of November 202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Manuel Meyer, vikingosegundo@gmail.com, 3rd of November 2023</a:t>
            </a:r>
          </a:p>
        </p:txBody>
      </p:sp>
      <p:sp>
        <p:nvSpPr>
          <p:cNvPr id="162" name="Compiler meets Markup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Compiler meets Markup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&lt;Book title=&quot;Declarative Revolution&quot;&gt;…"/>
          <p:cNvSpPr txBox="1"/>
          <p:nvPr/>
        </p:nvSpPr>
        <p:spPr>
          <a:xfrm>
            <a:off x="1177367" y="310524"/>
            <a:ext cx="22777837" cy="13094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65150">
              <a:tabLst>
                <a:tab pos="558800" algn="l"/>
              </a:tabLst>
              <a:defRPr sz="3000"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&lt;Book </a:t>
            </a:r>
            <a:r>
              <a:rPr>
                <a:solidFill>
                  <a:srgbClr val="957E35"/>
                </a:solidFill>
              </a:rPr>
              <a:t>title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=</a:t>
            </a:r>
            <a:r>
              <a:t>"Declarative Revolution"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&gt;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</a:t>
            </a:r>
            <a:r>
              <a:t>&lt;Authors&gt;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&lt;Author </a:t>
            </a:r>
            <a:r>
              <a:rPr>
                <a:solidFill>
                  <a:srgbClr val="957E35"/>
                </a:solidFill>
              </a:rPr>
              <a:t>name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=</a:t>
            </a:r>
            <a:r>
              <a:t>"Manuel Meyer"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 </a:t>
            </a:r>
            <a:r>
              <a:rPr>
                <a:solidFill>
                  <a:srgbClr val="957E35"/>
                </a:solidFill>
              </a:rPr>
              <a:t>kind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=</a:t>
            </a:r>
            <a:r>
              <a:t>"main"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 /&gt;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&lt;Author </a:t>
            </a:r>
            <a:r>
              <a:rPr>
                <a:solidFill>
                  <a:srgbClr val="957E35"/>
                </a:solidFill>
              </a:rPr>
              <a:t>name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=</a:t>
            </a:r>
            <a:r>
              <a:t>"Max Mustermann"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 </a:t>
            </a:r>
            <a:r>
              <a:rPr>
                <a:solidFill>
                  <a:srgbClr val="957E35"/>
                </a:solidFill>
              </a:rPr>
              <a:t>kind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=</a:t>
            </a:r>
            <a:r>
              <a:t>"supporting"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 /&gt;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</a:t>
            </a:r>
            <a:r>
              <a:t>&lt;/Authors&gt;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</a:t>
            </a:r>
            <a:r>
              <a:t>&lt;Chapters&gt;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&lt;Chapter </a:t>
            </a:r>
            <a:r>
              <a:rPr>
                <a:solidFill>
                  <a:srgbClr val="957E35"/>
                </a:solidFill>
              </a:rPr>
              <a:t>title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=</a:t>
            </a:r>
            <a:r>
              <a:t>"Chapter 1"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&gt;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  </a:t>
            </a:r>
            <a:r>
              <a:t>&lt;Paragraphs&gt;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    </a:t>
            </a:r>
            <a:r>
              <a:t>&lt;Paragraph </a:t>
            </a:r>
            <a:r>
              <a:rPr b="0">
                <a:solidFill>
                  <a:srgbClr val="957E35"/>
                </a:solidFill>
              </a:rPr>
              <a:t>title</a:t>
            </a:r>
            <a:r>
              <a:t>=</a:t>
            </a:r>
            <a:r>
              <a:rPr b="0">
                <a:solidFill>
                  <a:srgbClr val="C91B13"/>
                </a:solidFill>
              </a:rPr>
              <a:t>"Lorem"</a:t>
            </a:r>
            <a:r>
              <a:t>&gt;</a:t>
            </a:r>
            <a:r>
              <a:rPr b="0">
                <a:solidFill>
                  <a:srgbClr val="000000"/>
                </a:solidFill>
              </a:rPr>
              <a:t>Ipsum</a:t>
            </a:r>
            <a:r>
              <a:t>&lt;/Paragraph&gt;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    </a:t>
            </a:r>
            <a:r>
              <a:t>&lt;Paragraph&gt;</a:t>
            </a:r>
            <a:r>
              <a:rPr b="0">
                <a:solidFill>
                  <a:srgbClr val="000000"/>
                </a:solidFill>
              </a:rPr>
              <a:t>Lorem ipsum</a:t>
            </a:r>
            <a:r>
              <a:t>&lt;/Paragraph&gt;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&lt;Paragraph&gt;</a:t>
            </a:r>
            <a:r>
              <a:t>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&lt;Code </a:t>
            </a:r>
            <a:r>
              <a:rPr>
                <a:solidFill>
                  <a:srgbClr val="957E35"/>
                </a:solidFill>
              </a:rPr>
              <a:t>kind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=</a:t>
            </a:r>
            <a:r>
              <a:rPr>
                <a:solidFill>
                  <a:srgbClr val="C91B13"/>
                </a:solidFill>
              </a:rPr>
              <a:t>"swift"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&gt;</a:t>
            </a:r>
            <a:r>
              <a:t>let x = "hello, world!"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&lt;/Code&gt;&lt;/Paragraph&gt;</a:t>
            </a: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  </a:t>
            </a:r>
            <a:r>
              <a:t>&lt;/Paragraphs&gt;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</a:t>
            </a:r>
            <a:r>
              <a:t>&lt;/Chapter&gt;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&lt;Chapter </a:t>
            </a:r>
            <a:r>
              <a:rPr>
                <a:solidFill>
                  <a:srgbClr val="957E35"/>
                </a:solidFill>
              </a:rPr>
              <a:t>title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=</a:t>
            </a:r>
            <a:r>
              <a:t>"Chapter 2"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&gt;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  </a:t>
            </a:r>
            <a:r>
              <a:t>&lt;Paragraphs&gt;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    </a:t>
            </a:r>
            <a:r>
              <a:t>&lt;Paragraph&gt;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&lt;List&gt;</a:t>
            </a: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&lt;Item&gt;</a:t>
            </a:r>
            <a:r>
              <a:t>Item 1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&lt;/Item&gt;</a:t>
            </a: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&lt;Item&gt;</a:t>
            </a:r>
            <a:r>
              <a:t>Item 2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&lt;/Item&gt;</a:t>
            </a: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&lt;Item&gt;</a:t>
            </a:r>
            <a:r>
              <a:t>Item 3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&lt;/Item&gt;</a:t>
            </a: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&lt;/List&gt;</a:t>
            </a: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    </a:t>
            </a:r>
            <a:r>
              <a:t>&lt;/Paragraph&gt;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  </a:t>
            </a:r>
            <a:r>
              <a:t>&lt;/Paragraphs&gt;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</a:t>
            </a:r>
            <a:r>
              <a:t>&lt;/Chapter&gt;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3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</a:t>
            </a: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</a:t>
            </a:r>
            <a:r>
              <a:t>&lt;/Chapters&gt;</a:t>
            </a:r>
            <a:endParaRPr b="0"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b="1" sz="3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&lt;/Book&gt;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Examples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truct Snake {…"/>
          <p:cNvSpPr txBox="1"/>
          <p:nvPr/>
        </p:nvSpPr>
        <p:spPr>
          <a:xfrm>
            <a:off x="1973857" y="662290"/>
            <a:ext cx="20615314" cy="1332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39419">
              <a:tabLst>
                <a:tab pos="431800" algn="l"/>
              </a:tabLst>
              <a:defRPr sz="2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/>
              <a:t>struct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5C88"/>
                </a:solidFill>
              </a:rPr>
              <a:t>Snake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init</a:t>
            </a:r>
            <a:r>
              <a:t> (</a:t>
            </a:r>
            <a:r>
              <a:rPr>
                <a:solidFill>
                  <a:srgbClr val="057CB0"/>
                </a:solidFill>
              </a:rPr>
              <a:t>head</a:t>
            </a:r>
            <a:r>
              <a:t>:</a:t>
            </a:r>
            <a:r>
              <a:rPr>
                <a:solidFill>
                  <a:srgbClr val="345D62"/>
                </a:solidFill>
              </a:rPr>
              <a:t>Coordinate</a:t>
            </a:r>
            <a:r>
              <a:t>) {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.</a:t>
            </a:r>
            <a:r>
              <a:rPr>
                <a:solidFill>
                  <a:srgbClr val="49919B"/>
                </a:solidFill>
              </a:rPr>
              <a:t>init</a:t>
            </a:r>
            <a:r>
              <a:t>(head, [], .</a:t>
            </a:r>
            <a:r>
              <a:rPr>
                <a:solidFill>
                  <a:srgbClr val="49919B"/>
                </a:solidFill>
              </a:rPr>
              <a:t>north</a:t>
            </a:r>
            <a:r>
              <a:t>) }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5C88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enum</a:t>
            </a:r>
            <a:r>
              <a:rPr>
                <a:solidFill>
                  <a:srgbClr val="000000"/>
                </a:solidFill>
              </a:rPr>
              <a:t> </a:t>
            </a:r>
            <a:r>
              <a:t>Facing</a:t>
            </a:r>
            <a:r>
              <a:rPr>
                <a:solidFill>
                  <a:srgbClr val="000000"/>
                </a:solidFill>
              </a:rPr>
              <a:t> {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57CB0"/>
                </a:solidFill>
              </a:rPr>
              <a:t>north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57CB0"/>
                </a:solidFill>
              </a:rPr>
              <a:t>east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57CB0"/>
                </a:solidFill>
              </a:rPr>
              <a:t>south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57CB0"/>
                </a:solidFill>
              </a:rPr>
              <a:t>west</a:t>
            </a:r>
            <a:r>
              <a:rPr>
                <a:solidFill>
                  <a:srgbClr val="000000"/>
                </a:solidFill>
              </a:rPr>
              <a:t> }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enum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5C88"/>
                </a:solidFill>
              </a:rPr>
              <a:t>Move</a:t>
            </a:r>
            <a:r>
              <a:rPr>
                <a:solidFill>
                  <a:srgbClr val="000000"/>
                </a:solidFill>
              </a:rPr>
              <a:t>   {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</a:t>
            </a:r>
            <a:r>
              <a:t>forward</a:t>
            </a:r>
            <a:r>
              <a:rPr>
                <a:solidFill>
                  <a:srgbClr val="000000"/>
                </a:solidFill>
              </a:rPr>
              <a:t>, </a:t>
            </a:r>
            <a:r>
              <a:t>right</a:t>
            </a:r>
            <a:r>
              <a:rPr>
                <a:solidFill>
                  <a:srgbClr val="000000"/>
                </a:solidFill>
              </a:rPr>
              <a:t>, </a:t>
            </a:r>
            <a:r>
              <a:t>left</a:t>
            </a:r>
            <a:r>
              <a:rPr>
                <a:solidFill>
                  <a:srgbClr val="000000"/>
                </a:solidFill>
              </a:rPr>
              <a:t>     }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enum</a:t>
            </a:r>
            <a:r>
              <a:t> </a:t>
            </a:r>
            <a:r>
              <a:rPr>
                <a:solidFill>
                  <a:srgbClr val="005C88"/>
                </a:solidFill>
              </a:rPr>
              <a:t>Change</a:t>
            </a:r>
            <a:r>
              <a:t> {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move</a:t>
            </a:r>
            <a:r>
              <a:t>(</a:t>
            </a:r>
            <a:r>
              <a:rPr>
                <a:solidFill>
                  <a:srgbClr val="345D62"/>
                </a:solidFill>
              </a:rPr>
              <a:t>Move</a:t>
            </a:r>
            <a:r>
              <a:t>), </a:t>
            </a:r>
            <a:r>
              <a:rPr>
                <a:solidFill>
                  <a:srgbClr val="057CB0"/>
                </a:solidFill>
              </a:rPr>
              <a:t>grow</a:t>
            </a:r>
            <a:r>
              <a:t>         }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345D62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57CB0"/>
                </a:solidFill>
              </a:rPr>
              <a:t>head</a:t>
            </a:r>
            <a:r>
              <a:rPr>
                <a:solidFill>
                  <a:srgbClr val="000000"/>
                </a:solidFill>
              </a:rPr>
              <a:t>  : </a:t>
            </a:r>
            <a:r>
              <a:t>Coordinate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345D62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57CB0"/>
                </a:solidFill>
              </a:rPr>
              <a:t>tail</a:t>
            </a:r>
            <a:r>
              <a:rPr>
                <a:solidFill>
                  <a:srgbClr val="000000"/>
                </a:solidFill>
              </a:rPr>
              <a:t>  : [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345D62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var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57CB0"/>
                </a:solidFill>
              </a:rPr>
              <a:t>body</a:t>
            </a:r>
            <a:r>
              <a:rPr>
                <a:solidFill>
                  <a:srgbClr val="000000"/>
                </a:solidFill>
              </a:rPr>
              <a:t>  : [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] { [</a:t>
            </a:r>
            <a:r>
              <a:rPr>
                <a:solidFill>
                  <a:srgbClr val="49919B"/>
                </a:solidFill>
              </a:rPr>
              <a:t>head</a:t>
            </a:r>
            <a:r>
              <a:rPr>
                <a:solidFill>
                  <a:srgbClr val="000000"/>
                </a:solidFill>
              </a:rPr>
              <a:t>] + </a:t>
            </a:r>
            <a:r>
              <a:rPr>
                <a:solidFill>
                  <a:srgbClr val="49919B"/>
                </a:solidFill>
              </a:rPr>
              <a:t>tail</a:t>
            </a:r>
            <a:r>
              <a:rPr>
                <a:solidFill>
                  <a:srgbClr val="000000"/>
                </a:solidFill>
              </a:rPr>
              <a:t> }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facing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345D62"/>
                </a:solidFill>
              </a:rPr>
              <a:t>Facing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t> </a:t>
            </a:r>
            <a:r>
              <a:rPr>
                <a:solidFill>
                  <a:srgbClr val="057CB0"/>
                </a:solidFill>
              </a:rPr>
              <a:t>alter</a:t>
            </a:r>
            <a:r>
              <a:t>(</a:t>
            </a:r>
            <a:r>
              <a:rPr>
                <a:solidFill>
                  <a:srgbClr val="057CB0"/>
                </a:solidFill>
              </a:rPr>
              <a:t>_</a:t>
            </a:r>
            <a:r>
              <a:t> change:</a:t>
            </a:r>
            <a:r>
              <a:rPr>
                <a:solidFill>
                  <a:srgbClr val="345D62"/>
                </a:solidFill>
              </a:rPr>
              <a:t>Change</a:t>
            </a:r>
            <a:r>
              <a:t>) -&gt;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 {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68737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57CB0"/>
                </a:solidFill>
              </a:rPr>
              <a:t>growTail</a:t>
            </a:r>
            <a:r>
              <a:rPr>
                <a:solidFill>
                  <a:srgbClr val="000000"/>
                </a:solidFill>
              </a:rPr>
              <a:t>() -&gt; [</a:t>
            </a:r>
            <a:r>
              <a:rPr>
                <a:solidFill>
                  <a:srgbClr val="345D62"/>
                </a:solidFill>
              </a:rPr>
              <a:t>Coordinate</a:t>
            </a:r>
            <a:r>
              <a:rPr>
                <a:solidFill>
                  <a:srgbClr val="000000"/>
                </a:solidFill>
              </a:rPr>
              <a:t>] { </a:t>
            </a:r>
            <a:r>
              <a:rPr>
                <a:solidFill>
                  <a:srgbClr val="49919B"/>
                </a:solidFill>
              </a:rPr>
              <a:t>tail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703DAA"/>
                </a:solidFill>
              </a:rPr>
              <a:t>last</a:t>
            </a:r>
            <a:r>
              <a:rPr>
                <a:solidFill>
                  <a:srgbClr val="000000"/>
                </a:solidFill>
              </a:rPr>
              <a:t> !=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nil</a:t>
            </a:r>
            <a:r>
              <a:rPr>
                <a:solidFill>
                  <a:srgbClr val="000000"/>
                </a:solidFill>
              </a:rPr>
              <a:t> ? </a:t>
            </a:r>
            <a:r>
              <a:rPr>
                <a:solidFill>
                  <a:srgbClr val="49919B"/>
                </a:solidFill>
              </a:rPr>
              <a:t>tail</a:t>
            </a:r>
            <a:r>
              <a:rPr>
                <a:solidFill>
                  <a:srgbClr val="000000"/>
                </a:solidFill>
              </a:rPr>
              <a:t> + [</a:t>
            </a:r>
            <a:r>
              <a:rPr>
                <a:solidFill>
                  <a:srgbClr val="49919B"/>
                </a:solidFill>
              </a:rPr>
              <a:t>tail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703DAA"/>
                </a:solidFill>
              </a:rPr>
              <a:t>last</a:t>
            </a:r>
            <a:r>
              <a:rPr>
                <a:solidFill>
                  <a:srgbClr val="000000"/>
                </a:solidFill>
              </a:rPr>
              <a:t>!] : [</a:t>
            </a:r>
            <a:r>
              <a:rPr>
                <a:solidFill>
                  <a:srgbClr val="49919B"/>
                </a:solidFill>
              </a:rPr>
              <a:t>head</a:t>
            </a:r>
            <a:r>
              <a:rPr>
                <a:solidFill>
                  <a:srgbClr val="000000"/>
                </a:solidFill>
              </a:rPr>
              <a:t>] } </a:t>
            </a:r>
            <a:r>
              <a:t>// grow by appending last element again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switch</a:t>
            </a:r>
            <a:r>
              <a:t> change {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.</a:t>
            </a:r>
            <a:r>
              <a:rPr>
                <a:solidFill>
                  <a:srgbClr val="49919B"/>
                </a:solidFill>
              </a:rPr>
              <a:t>move</a:t>
            </a:r>
            <a:r>
              <a:t>(direction):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t> </a:t>
            </a:r>
            <a:r>
              <a:rPr>
                <a:solidFill>
                  <a:srgbClr val="49919B"/>
                </a:solidFill>
              </a:rPr>
              <a:t>move</a:t>
            </a:r>
            <a:r>
              <a:t> (direction)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    .</a:t>
            </a:r>
            <a:r>
              <a:rPr>
                <a:solidFill>
                  <a:srgbClr val="49919B"/>
                </a:solidFill>
              </a:rPr>
              <a:t>grow</a:t>
            </a:r>
            <a:r>
              <a:t>: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t> .</a:t>
            </a:r>
            <a:r>
              <a:rPr>
                <a:solidFill>
                  <a:srgbClr val="49919B"/>
                </a:solidFill>
              </a:rPr>
              <a:t>init</a:t>
            </a:r>
            <a:r>
              <a:t>(</a:t>
            </a:r>
            <a:r>
              <a:rPr>
                <a:solidFill>
                  <a:srgbClr val="49919B"/>
                </a:solidFill>
              </a:rPr>
              <a:t>head</a:t>
            </a:r>
            <a:r>
              <a:t>, </a:t>
            </a:r>
            <a:r>
              <a:rPr>
                <a:solidFill>
                  <a:srgbClr val="49919B"/>
                </a:solidFill>
              </a:rPr>
              <a:t>growTail</a:t>
            </a:r>
            <a:r>
              <a:t>(), </a:t>
            </a:r>
            <a:r>
              <a:rPr>
                <a:solidFill>
                  <a:srgbClr val="49919B"/>
                </a:solidFill>
              </a:rPr>
              <a:t>facing</a:t>
            </a:r>
            <a:r>
              <a:t>)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}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345D62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57CB0"/>
                </a:solidFill>
              </a:rPr>
              <a:t>_</a:t>
            </a:r>
            <a:r>
              <a:rPr>
                <a:solidFill>
                  <a:srgbClr val="000000"/>
                </a:solidFill>
              </a:rPr>
              <a:t> h: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57CB0"/>
                </a:solidFill>
              </a:rPr>
              <a:t>_</a:t>
            </a:r>
            <a:r>
              <a:rPr>
                <a:solidFill>
                  <a:srgbClr val="000000"/>
                </a:solidFill>
              </a:rPr>
              <a:t> t:[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], </a:t>
            </a:r>
            <a:r>
              <a:rPr>
                <a:solidFill>
                  <a:srgbClr val="057CB0"/>
                </a:solidFill>
              </a:rPr>
              <a:t>_</a:t>
            </a:r>
            <a:r>
              <a:rPr>
                <a:solidFill>
                  <a:srgbClr val="000000"/>
                </a:solidFill>
              </a:rPr>
              <a:t> f:</a:t>
            </a:r>
            <a:r>
              <a:t>Facing</a:t>
            </a:r>
            <a:r>
              <a:rPr>
                <a:solidFill>
                  <a:srgbClr val="000000"/>
                </a:solidFill>
              </a:rPr>
              <a:t>) { </a:t>
            </a:r>
            <a:r>
              <a:rPr>
                <a:solidFill>
                  <a:srgbClr val="49919B"/>
                </a:solidFill>
              </a:rPr>
              <a:t>head</a:t>
            </a:r>
            <a:r>
              <a:rPr>
                <a:solidFill>
                  <a:srgbClr val="000000"/>
                </a:solidFill>
              </a:rPr>
              <a:t> = h; </a:t>
            </a:r>
            <a:r>
              <a:rPr>
                <a:solidFill>
                  <a:srgbClr val="49919B"/>
                </a:solidFill>
              </a:rPr>
              <a:t>tail</a:t>
            </a:r>
            <a:r>
              <a:rPr>
                <a:solidFill>
                  <a:srgbClr val="000000"/>
                </a:solidFill>
              </a:rPr>
              <a:t> = t; </a:t>
            </a:r>
            <a:r>
              <a:rPr>
                <a:solidFill>
                  <a:srgbClr val="49919B"/>
                </a:solidFill>
              </a:rPr>
              <a:t>facing</a:t>
            </a:r>
            <a:r>
              <a:rPr>
                <a:solidFill>
                  <a:srgbClr val="000000"/>
                </a:solidFill>
              </a:rPr>
              <a:t> = f }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/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1"/>
              <a:t>func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57CB0"/>
                </a:solidFill>
              </a:rPr>
              <a:t>move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57CB0"/>
                </a:solidFill>
              </a:rPr>
              <a:t>_</a:t>
            </a:r>
            <a:r>
              <a:rPr>
                <a:solidFill>
                  <a:srgbClr val="000000"/>
                </a:solidFill>
              </a:rPr>
              <a:t> m:</a:t>
            </a:r>
            <a:r>
              <a:rPr>
                <a:solidFill>
                  <a:srgbClr val="345D62"/>
                </a:solidFill>
              </a:rPr>
              <a:t>Move</a:t>
            </a:r>
            <a:r>
              <a:rPr>
                <a:solidFill>
                  <a:srgbClr val="000000"/>
                </a:solidFill>
              </a:rPr>
              <a:t>) -&gt; </a:t>
            </a:r>
            <a:r>
              <a:rPr b="1"/>
              <a:t>Self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rPr>
                <a:solidFill>
                  <a:srgbClr val="000000"/>
                </a:solidFill>
              </a:rPr>
              <a:t>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 -&gt; [</a:t>
            </a:r>
            <a:r>
              <a:rPr>
                <a:solidFill>
                  <a:srgbClr val="345D62"/>
                </a:solidFill>
              </a:rPr>
              <a:t>Coordinate</a:t>
            </a:r>
            <a:r>
              <a:rPr>
                <a:solidFill>
                  <a:srgbClr val="000000"/>
                </a:solidFill>
              </a:rPr>
              <a:t>] { </a:t>
            </a:r>
            <a:r>
              <a:rPr>
                <a:solidFill>
                  <a:srgbClr val="3D1D81"/>
                </a:solidFill>
              </a:rPr>
              <a:t>Array</a:t>
            </a:r>
            <a:r>
              <a:rPr>
                <a:solidFill>
                  <a:srgbClr val="000000"/>
                </a:solidFill>
              </a:rPr>
              <a:t>(([</a:t>
            </a:r>
            <a:r>
              <a:rPr>
                <a:solidFill>
                  <a:srgbClr val="49919B"/>
                </a:solidFill>
              </a:rPr>
              <a:t>head</a:t>
            </a:r>
            <a:r>
              <a:rPr>
                <a:solidFill>
                  <a:srgbClr val="000000"/>
                </a:solidFill>
              </a:rPr>
              <a:t>] + </a:t>
            </a:r>
            <a:r>
              <a:rPr>
                <a:solidFill>
                  <a:srgbClr val="49919B"/>
                </a:solidFill>
              </a:rPr>
              <a:t>tail</a:t>
            </a:r>
            <a:r>
              <a:rPr>
                <a:solidFill>
                  <a:srgbClr val="000000"/>
                </a:solidFill>
              </a:rPr>
              <a:t>).</a:t>
            </a:r>
            <a:r>
              <a:rPr>
                <a:solidFill>
                  <a:srgbClr val="703DAA"/>
                </a:solidFill>
              </a:rPr>
              <a:t>prefix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49919B"/>
                </a:solidFill>
              </a:rPr>
              <a:t>tail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703DAA"/>
                </a:solidFill>
              </a:rPr>
              <a:t>count</a:t>
            </a:r>
            <a:r>
              <a:rPr>
                <a:solidFill>
                  <a:srgbClr val="000000"/>
                </a:solidFill>
              </a:rPr>
              <a:t>)) }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switch</a:t>
            </a:r>
            <a:r>
              <a:t> (m, </a:t>
            </a:r>
            <a:r>
              <a:rPr>
                <a:solidFill>
                  <a:srgbClr val="49919B"/>
                </a:solidFill>
              </a:rPr>
              <a:t>facing</a:t>
            </a:r>
            <a:r>
              <a:t>) {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(.</a:t>
            </a:r>
            <a:r>
              <a:t>forward</a:t>
            </a:r>
            <a:r>
              <a:rPr>
                <a:solidFill>
                  <a:srgbClr val="000000"/>
                </a:solidFill>
              </a:rPr>
              <a:t>, .</a:t>
            </a:r>
            <a:r>
              <a:t>north</a:t>
            </a:r>
            <a:r>
              <a:rPr>
                <a:solidFill>
                  <a:srgbClr val="000000"/>
                </a:solidFill>
              </a:rPr>
              <a:t>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,    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north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(.</a:t>
            </a:r>
            <a:r>
              <a:t>forward</a:t>
            </a:r>
            <a:r>
              <a:rPr>
                <a:solidFill>
                  <a:srgbClr val="000000"/>
                </a:solidFill>
              </a:rPr>
              <a:t>, .</a:t>
            </a:r>
            <a:r>
              <a:t>east</a:t>
            </a:r>
            <a:r>
              <a:rPr>
                <a:solidFill>
                  <a:srgbClr val="000000"/>
                </a:solidFill>
              </a:rPr>
              <a:t> 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 +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   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east</a:t>
            </a:r>
            <a:r>
              <a:rPr>
                <a:solidFill>
                  <a:srgbClr val="000000"/>
                </a:solidFill>
              </a:rPr>
              <a:t> 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(.</a:t>
            </a:r>
            <a:r>
              <a:t>forward</a:t>
            </a:r>
            <a:r>
              <a:rPr>
                <a:solidFill>
                  <a:srgbClr val="000000"/>
                </a:solidFill>
              </a:rPr>
              <a:t>, .</a:t>
            </a:r>
            <a:r>
              <a:t>south</a:t>
            </a:r>
            <a:r>
              <a:rPr>
                <a:solidFill>
                  <a:srgbClr val="000000"/>
                </a:solidFill>
              </a:rPr>
              <a:t>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,    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+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south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(.</a:t>
            </a:r>
            <a:r>
              <a:t>forward</a:t>
            </a:r>
            <a:r>
              <a:rPr>
                <a:solidFill>
                  <a:srgbClr val="000000"/>
                </a:solidFill>
              </a:rPr>
              <a:t>, .</a:t>
            </a:r>
            <a:r>
              <a:t>west</a:t>
            </a:r>
            <a:r>
              <a:rPr>
                <a:solidFill>
                  <a:srgbClr val="000000"/>
                </a:solidFill>
              </a:rPr>
              <a:t> 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   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west</a:t>
            </a:r>
            <a:r>
              <a:rPr>
                <a:solidFill>
                  <a:srgbClr val="000000"/>
                </a:solidFill>
              </a:rPr>
              <a:t> 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   .</a:t>
            </a:r>
            <a:r>
              <a:t>left</a:t>
            </a:r>
            <a:r>
              <a:rPr>
                <a:solidFill>
                  <a:srgbClr val="000000"/>
                </a:solidFill>
              </a:rPr>
              <a:t>, .</a:t>
            </a:r>
            <a:r>
              <a:t>north</a:t>
            </a:r>
            <a:r>
              <a:rPr>
                <a:solidFill>
                  <a:srgbClr val="000000"/>
                </a:solidFill>
              </a:rPr>
              <a:t>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   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west</a:t>
            </a:r>
            <a:r>
              <a:rPr>
                <a:solidFill>
                  <a:srgbClr val="000000"/>
                </a:solidFill>
              </a:rPr>
              <a:t> 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   .</a:t>
            </a:r>
            <a:r>
              <a:t>left</a:t>
            </a:r>
            <a:r>
              <a:rPr>
                <a:solidFill>
                  <a:srgbClr val="000000"/>
                </a:solidFill>
              </a:rPr>
              <a:t>, .</a:t>
            </a:r>
            <a:r>
              <a:t>east</a:t>
            </a:r>
            <a:r>
              <a:rPr>
                <a:solidFill>
                  <a:srgbClr val="000000"/>
                </a:solidFill>
              </a:rPr>
              <a:t> 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,    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north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   .</a:t>
            </a:r>
            <a:r>
              <a:t>left</a:t>
            </a:r>
            <a:r>
              <a:rPr>
                <a:solidFill>
                  <a:srgbClr val="000000"/>
                </a:solidFill>
              </a:rPr>
              <a:t>, .</a:t>
            </a:r>
            <a:r>
              <a:t>south</a:t>
            </a:r>
            <a:r>
              <a:rPr>
                <a:solidFill>
                  <a:srgbClr val="000000"/>
                </a:solidFill>
              </a:rPr>
              <a:t>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 +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   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east</a:t>
            </a:r>
            <a:r>
              <a:rPr>
                <a:solidFill>
                  <a:srgbClr val="000000"/>
                </a:solidFill>
              </a:rPr>
              <a:t> 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   .</a:t>
            </a:r>
            <a:r>
              <a:t>left</a:t>
            </a:r>
            <a:r>
              <a:rPr>
                <a:solidFill>
                  <a:srgbClr val="000000"/>
                </a:solidFill>
              </a:rPr>
              <a:t>, .</a:t>
            </a:r>
            <a:r>
              <a:t>west</a:t>
            </a:r>
            <a:r>
              <a:rPr>
                <a:solidFill>
                  <a:srgbClr val="000000"/>
                </a:solidFill>
              </a:rPr>
              <a:t> 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,    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+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south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  .</a:t>
            </a:r>
            <a:r>
              <a:t>right</a:t>
            </a:r>
            <a:r>
              <a:rPr>
                <a:solidFill>
                  <a:srgbClr val="000000"/>
                </a:solidFill>
              </a:rPr>
              <a:t>, .</a:t>
            </a:r>
            <a:r>
              <a:t>north</a:t>
            </a:r>
            <a:r>
              <a:rPr>
                <a:solidFill>
                  <a:srgbClr val="000000"/>
                </a:solidFill>
              </a:rPr>
              <a:t>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 +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   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east</a:t>
            </a:r>
            <a:r>
              <a:rPr>
                <a:solidFill>
                  <a:srgbClr val="000000"/>
                </a:solidFill>
              </a:rPr>
              <a:t> 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  .</a:t>
            </a:r>
            <a:r>
              <a:t>right</a:t>
            </a:r>
            <a:r>
              <a:rPr>
                <a:solidFill>
                  <a:srgbClr val="000000"/>
                </a:solidFill>
              </a:rPr>
              <a:t>, .</a:t>
            </a:r>
            <a:r>
              <a:t>east</a:t>
            </a:r>
            <a:r>
              <a:rPr>
                <a:solidFill>
                  <a:srgbClr val="000000"/>
                </a:solidFill>
              </a:rPr>
              <a:t> 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,    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+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south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  .</a:t>
            </a:r>
            <a:r>
              <a:t>right</a:t>
            </a:r>
            <a:r>
              <a:rPr>
                <a:solidFill>
                  <a:srgbClr val="000000"/>
                </a:solidFill>
              </a:rPr>
              <a:t>, .</a:t>
            </a:r>
            <a:r>
              <a:t>south</a:t>
            </a:r>
            <a:r>
              <a:rPr>
                <a:solidFill>
                  <a:srgbClr val="000000"/>
                </a:solidFill>
              </a:rPr>
              <a:t>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   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west</a:t>
            </a:r>
            <a:r>
              <a:rPr>
                <a:solidFill>
                  <a:srgbClr val="000000"/>
                </a:solidFill>
              </a:rPr>
              <a:t> 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(  .</a:t>
            </a:r>
            <a:r>
              <a:t>right</a:t>
            </a:r>
            <a:r>
              <a:rPr>
                <a:solidFill>
                  <a:srgbClr val="000000"/>
                </a:solidFill>
              </a:rPr>
              <a:t>, .</a:t>
            </a:r>
            <a:r>
              <a:t>west</a:t>
            </a:r>
            <a:r>
              <a:rPr>
                <a:solidFill>
                  <a:srgbClr val="000000"/>
                </a:solidFill>
              </a:rPr>
              <a:t> 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(.</a:t>
            </a:r>
            <a: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x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x</a:t>
            </a:r>
            <a:r>
              <a:rPr>
                <a:solidFill>
                  <a:srgbClr val="000000"/>
                </a:solidFill>
              </a:rPr>
              <a:t>,     </a:t>
            </a:r>
            <a:r>
              <a:t>y</a:t>
            </a:r>
            <a:r>
              <a:rPr>
                <a:solidFill>
                  <a:srgbClr val="000000"/>
                </a:solidFill>
              </a:rPr>
              <a:t>:</a:t>
            </a:r>
            <a:r>
              <a:t>head</a:t>
            </a:r>
            <a:r>
              <a:rPr>
                <a:solidFill>
                  <a:srgbClr val="000000"/>
                </a:solidFill>
              </a:rPr>
              <a:t>.</a:t>
            </a:r>
            <a:r>
              <a:t>y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), </a:t>
            </a:r>
            <a:r>
              <a:t>newSnakeTail</a:t>
            </a:r>
            <a:r>
              <a:rPr>
                <a:solidFill>
                  <a:srgbClr val="000000"/>
                </a:solidFill>
              </a:rPr>
              <a:t>(), .</a:t>
            </a:r>
            <a:r>
              <a:t>north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}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439419">
              <a:tabLst>
                <a:tab pos="431800" algn="l"/>
              </a:tabLst>
              <a:defRPr sz="20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}</a:t>
            </a:r>
          </a:p>
        </p:txBody>
      </p:sp>
      <p:pic>
        <p:nvPicPr>
          <p:cNvPr id="213" name="snake.mov" descr="snake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937454" y="235259"/>
            <a:ext cx="8128001" cy="396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2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1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truct Life:Codable {…"/>
          <p:cNvSpPr txBox="1"/>
          <p:nvPr/>
        </p:nvSpPr>
        <p:spPr>
          <a:xfrm>
            <a:off x="1973857" y="662290"/>
            <a:ext cx="20615314" cy="1332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316484">
              <a:tabLst>
                <a:tab pos="304800" algn="l"/>
              </a:tabLst>
              <a:defRPr sz="1008">
                <a:solidFill>
                  <a:srgbClr val="3D1D81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struct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5C88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:</a:t>
            </a:r>
            <a:r>
              <a:t>Codable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5C88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enum</a:t>
            </a:r>
            <a:r>
              <a:rPr>
                <a:solidFill>
                  <a:srgbClr val="000000"/>
                </a:solidFill>
              </a:rPr>
              <a:t> </a:t>
            </a:r>
            <a:r>
              <a:t>Change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process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pause</a:t>
            </a:r>
            <a:r>
              <a:t>, </a:t>
            </a:r>
            <a:r>
              <a:rPr>
                <a:solidFill>
                  <a:srgbClr val="057CB0"/>
                </a:solidFill>
              </a:rPr>
              <a:t>unpause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set</a:t>
            </a:r>
            <a:r>
              <a:t> (</a:t>
            </a:r>
            <a:r>
              <a:rPr>
                <a:solidFill>
                  <a:srgbClr val="345D62"/>
                </a:solidFill>
              </a:rPr>
              <a:t>_Set</a:t>
            </a:r>
            <a:r>
              <a:t>);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enum</a:t>
            </a:r>
            <a:r>
              <a:t> </a:t>
            </a:r>
            <a:r>
              <a:rPr>
                <a:solidFill>
                  <a:srgbClr val="005C88"/>
                </a:solidFill>
              </a:rPr>
              <a:t>_Set</a:t>
            </a:r>
            <a:r>
              <a:t> {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cells</a:t>
            </a:r>
            <a:r>
              <a:t>([</a:t>
            </a:r>
            <a:r>
              <a:rPr>
                <a:solidFill>
                  <a:srgbClr val="345D62"/>
                </a:solidFill>
              </a:rPr>
              <a:t>Cell</a:t>
            </a:r>
            <a:r>
              <a:t>])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3D1D81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struct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5C88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: </a:t>
            </a:r>
            <a:r>
              <a:t>Hashable</a:t>
            </a:r>
            <a:r>
              <a:rPr>
                <a:solidFill>
                  <a:srgbClr val="000000"/>
                </a:solidFill>
              </a:rPr>
              <a:t>, </a:t>
            </a:r>
            <a:r>
              <a:t>Equatable</a:t>
            </a:r>
            <a:r>
              <a:rPr>
                <a:solidFill>
                  <a:srgbClr val="000000"/>
                </a:solidFill>
              </a:rPr>
              <a:t>, </a:t>
            </a:r>
            <a:r>
              <a:t>Codable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init</a:t>
            </a:r>
            <a:r>
              <a:t>(</a:t>
            </a:r>
            <a:r>
              <a:rPr>
                <a:solidFill>
                  <a:srgbClr val="057CB0"/>
                </a:solidFill>
              </a:rPr>
              <a:t>coordinate</a:t>
            </a:r>
            <a:r>
              <a:t>: </a:t>
            </a:r>
            <a:r>
              <a:rPr>
                <a:solidFill>
                  <a:srgbClr val="345D62"/>
                </a:solidFill>
              </a:rPr>
              <a:t>Coordinate</a:t>
            </a:r>
            <a:r>
              <a:t>, </a:t>
            </a:r>
            <a:r>
              <a:rPr>
                <a:solidFill>
                  <a:srgbClr val="057CB0"/>
                </a:solidFill>
              </a:rPr>
              <a:t>state</a:t>
            </a:r>
            <a:r>
              <a:t>:</a:t>
            </a:r>
            <a:r>
              <a:rPr>
                <a:solidFill>
                  <a:srgbClr val="3D1D81"/>
                </a:solidFill>
              </a:rPr>
              <a:t>State</a:t>
            </a:r>
            <a:r>
              <a:t> = .alive) {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 = coordinate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.</a:t>
            </a:r>
            <a:r>
              <a:rPr>
                <a:solidFill>
                  <a:srgbClr val="49919B"/>
                </a:solidFill>
              </a:rPr>
              <a:t>state</a:t>
            </a:r>
            <a:r>
              <a:t> = state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345D62"/>
                </a:solidFill>
              </a:rPr>
              <a:t>Coordinate</a:t>
            </a:r>
            <a:r>
              <a:rPr>
                <a:solidFill>
                  <a:srgbClr val="000000"/>
                </a:solidFill>
              </a:rPr>
              <a:t>;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struct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5C88"/>
                </a:solidFill>
              </a:rPr>
              <a:t>Coordinate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3D1D81"/>
                </a:solidFill>
              </a:rPr>
              <a:t>Equatable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3D1D81"/>
                </a:solidFill>
              </a:rPr>
              <a:t>Hashable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3D1D81"/>
                </a:solidFill>
              </a:rPr>
              <a:t>Codable</a:t>
            </a:r>
            <a:r>
              <a:rPr>
                <a:solidFill>
                  <a:srgbClr val="000000"/>
                </a:solidFill>
              </a:rPr>
              <a:t> {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x</a:t>
            </a:r>
            <a:r>
              <a:rPr>
                <a:solidFill>
                  <a:srgbClr val="000000"/>
                </a:solidFill>
              </a:rPr>
              <a:t>, </a:t>
            </a:r>
            <a:r>
              <a:t>y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3D1D81"/>
                </a:solidFill>
              </a:rPr>
              <a:t>Int</a:t>
            </a:r>
            <a:r>
              <a:rPr>
                <a:solidFill>
                  <a:srgbClr val="000000"/>
                </a:solidFill>
              </a:rPr>
              <a:t>   }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</a:t>
            </a:r>
            <a:r>
              <a:rPr>
                <a:solidFill>
                  <a:srgbClr val="057CB0"/>
                </a:solidFill>
              </a:rPr>
              <a:t>state</a:t>
            </a:r>
            <a:r>
              <a:t>     : </a:t>
            </a:r>
            <a:r>
              <a:rPr>
                <a:solidFill>
                  <a:srgbClr val="3D1D81"/>
                </a:solidFill>
              </a:rPr>
              <a:t>State</a:t>
            </a:r>
            <a:r>
              <a:t>;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enum</a:t>
            </a:r>
            <a:r>
              <a:t> </a:t>
            </a:r>
            <a:r>
              <a:rPr>
                <a:solidFill>
                  <a:srgbClr val="005C88"/>
                </a:solidFill>
              </a:rPr>
              <a:t>State</a:t>
            </a:r>
            <a:r>
              <a:t>     :            </a:t>
            </a:r>
            <a:r>
              <a:rPr>
                <a:solidFill>
                  <a:srgbClr val="3D1D81"/>
                </a:solidFill>
              </a:rPr>
              <a:t>Hashable</a:t>
            </a:r>
            <a:r>
              <a:t>, </a:t>
            </a:r>
            <a:r>
              <a:rPr>
                <a:solidFill>
                  <a:srgbClr val="3D1D81"/>
                </a:solidFill>
              </a:rPr>
              <a:t>Codable</a:t>
            </a:r>
            <a:r>
              <a:t> {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alive</a:t>
            </a:r>
            <a:r>
              <a:t>, </a:t>
            </a:r>
            <a:r>
              <a:rPr>
                <a:solidFill>
                  <a:srgbClr val="057CB0"/>
                </a:solidFill>
              </a:rPr>
              <a:t>dead</a:t>
            </a:r>
            <a:r>
              <a:t>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init</a:t>
            </a:r>
            <a:r>
              <a:t>(</a:t>
            </a:r>
            <a:r>
              <a:rPr>
                <a:solidFill>
                  <a:srgbClr val="057CB0"/>
                </a:solidFill>
              </a:rPr>
              <a:t>coordinates</a:t>
            </a:r>
            <a:r>
              <a:t>: [</a:t>
            </a:r>
            <a:r>
              <a:rPr>
                <a:solidFill>
                  <a:srgbClr val="345D62"/>
                </a:solidFill>
              </a:rPr>
              <a:t>Cell</a:t>
            </a:r>
            <a:r>
              <a:t>.</a:t>
            </a:r>
            <a:r>
              <a:rPr>
                <a:solidFill>
                  <a:srgbClr val="345D62"/>
                </a:solidFill>
              </a:rPr>
              <a:t>Coordinate</a:t>
            </a:r>
            <a:r>
              <a:t>]) {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.</a:t>
            </a:r>
            <a:r>
              <a:rPr>
                <a:solidFill>
                  <a:srgbClr val="49919B"/>
                </a:solidFill>
              </a:rPr>
              <a:t>init</a:t>
            </a:r>
            <a:r>
              <a:t>(</a:t>
            </a:r>
            <a:r>
              <a:rPr>
                <a:solidFill>
                  <a:srgbClr val="49919B"/>
                </a:solidFill>
              </a:rPr>
              <a:t>cells</a:t>
            </a:r>
            <a:r>
              <a:t>:coordinates.</a:t>
            </a:r>
            <a:r>
              <a:rPr>
                <a:solidFill>
                  <a:srgbClr val="703DAA"/>
                </a:solidFill>
              </a:rPr>
              <a:t>map</a:t>
            </a:r>
            <a:r>
              <a:t> { </a:t>
            </a:r>
            <a:r>
              <a:rPr>
                <a:solidFill>
                  <a:srgbClr val="345D62"/>
                </a:solidFill>
              </a:rPr>
              <a:t>Cell</a:t>
            </a:r>
            <a:r>
              <a:t>(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:$0) })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init</a:t>
            </a:r>
            <a:r>
              <a:t>(</a:t>
            </a:r>
            <a:r>
              <a:rPr>
                <a:solidFill>
                  <a:srgbClr val="057CB0"/>
                </a:solidFill>
              </a:rPr>
              <a:t>cells</a:t>
            </a:r>
            <a:r>
              <a:t>      : [</a:t>
            </a:r>
            <a:r>
              <a:rPr>
                <a:solidFill>
                  <a:srgbClr val="345D62"/>
                </a:solidFill>
              </a:rPr>
              <a:t>Cell</a:t>
            </a:r>
            <a:r>
              <a:t>           ]) {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.</a:t>
            </a:r>
            <a:r>
              <a:rPr>
                <a:solidFill>
                  <a:srgbClr val="49919B"/>
                </a:solidFill>
              </a:rPr>
              <a:t>init</a:t>
            </a:r>
            <a:r>
              <a:t>(</a:t>
            </a:r>
            <a:r>
              <a:rPr>
                <a:solidFill>
                  <a:srgbClr val="0435FF"/>
                </a:solidFill>
              </a:rPr>
              <a:t>0</a:t>
            </a:r>
            <a:r>
              <a:t>,cells,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false</a:t>
            </a:r>
            <a:r>
              <a:t>)       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t> </a:t>
            </a:r>
            <a:r>
              <a:rPr>
                <a:solidFill>
                  <a:srgbClr val="057CB0"/>
                </a:solidFill>
              </a:rPr>
              <a:t>alter</a:t>
            </a:r>
            <a:r>
              <a:t>(</a:t>
            </a:r>
            <a:r>
              <a:rPr>
                <a:solidFill>
                  <a:srgbClr val="057CB0"/>
                </a:solidFill>
              </a:rPr>
              <a:t>_</a:t>
            </a:r>
            <a:r>
              <a:t> cs: [</a:t>
            </a:r>
            <a:r>
              <a:rPr>
                <a:solidFill>
                  <a:srgbClr val="3D1D81"/>
                </a:solidFill>
              </a:rPr>
              <a:t>Change</a:t>
            </a:r>
            <a:r>
              <a:t>] ) -&gt;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 { cs.</a:t>
            </a:r>
            <a:r>
              <a:rPr>
                <a:solidFill>
                  <a:srgbClr val="703DAA"/>
                </a:solidFill>
              </a:rPr>
              <a:t>reduce</a:t>
            </a:r>
            <a:r>
              <a:t>(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) { $0.</a:t>
            </a:r>
            <a:r>
              <a:rPr>
                <a:solidFill>
                  <a:srgbClr val="49919B"/>
                </a:solidFill>
              </a:rPr>
              <a:t>alter</a:t>
            </a:r>
            <a:r>
              <a:t>($1) }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t> </a:t>
            </a:r>
            <a:r>
              <a:rPr>
                <a:solidFill>
                  <a:srgbClr val="057CB0"/>
                </a:solidFill>
              </a:rPr>
              <a:t>alter</a:t>
            </a:r>
            <a:r>
              <a:t>(</a:t>
            </a:r>
            <a:r>
              <a:rPr>
                <a:solidFill>
                  <a:srgbClr val="057CB0"/>
                </a:solidFill>
              </a:rPr>
              <a:t>_</a:t>
            </a:r>
            <a:r>
              <a:t> cs: </a:t>
            </a:r>
            <a:r>
              <a:rPr>
                <a:solidFill>
                  <a:srgbClr val="3D1D81"/>
                </a:solidFill>
              </a:rPr>
              <a:t>Change</a:t>
            </a:r>
            <a:r>
              <a:t>...) -&gt;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 { cs.</a:t>
            </a:r>
            <a:r>
              <a:rPr>
                <a:solidFill>
                  <a:srgbClr val="703DAA"/>
                </a:solidFill>
              </a:rPr>
              <a:t>reduce</a:t>
            </a:r>
            <a:r>
              <a:t>(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) { $0.</a:t>
            </a:r>
            <a:r>
              <a:rPr>
                <a:solidFill>
                  <a:srgbClr val="49919B"/>
                </a:solidFill>
              </a:rPr>
              <a:t>alter</a:t>
            </a:r>
            <a:r>
              <a:t>($1) }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t> </a:t>
            </a:r>
            <a:r>
              <a:rPr>
                <a:solidFill>
                  <a:srgbClr val="057CB0"/>
                </a:solidFill>
              </a:rPr>
              <a:t>alter</a:t>
            </a:r>
            <a:r>
              <a:t>(</a:t>
            </a:r>
            <a:r>
              <a:rPr>
                <a:solidFill>
                  <a:srgbClr val="057CB0"/>
                </a:solidFill>
              </a:rPr>
              <a:t>_</a:t>
            </a:r>
            <a:r>
              <a:t> c : </a:t>
            </a:r>
            <a:r>
              <a:rPr>
                <a:solidFill>
                  <a:srgbClr val="3D1D81"/>
                </a:solidFill>
              </a:rPr>
              <a:t>Change</a:t>
            </a:r>
            <a:r>
              <a:t>   ) -&gt;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 {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if</a:t>
            </a:r>
            <a:r>
              <a:rPr>
                <a:solidFill>
                  <a:srgbClr val="000000"/>
                </a:solidFill>
              </a:rPr>
              <a:t> </a:t>
            </a:r>
            <a:r>
              <a:t>paused</a:t>
            </a:r>
            <a:r>
              <a:rPr>
                <a:solidFill>
                  <a:srgbClr val="000000"/>
                </a:solidFill>
              </a:rPr>
              <a:t> &amp;&amp; !</a:t>
            </a:r>
            <a:r>
              <a:t>unpausing</a:t>
            </a:r>
            <a:r>
              <a:rPr>
                <a:solidFill>
                  <a:srgbClr val="000000"/>
                </a:solidFill>
              </a:rPr>
              <a:t>(c) {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rPr>
                <a:solidFill>
                  <a:srgbClr val="000000"/>
                </a:solidFill>
              </a:rPr>
              <a:t> }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switch</a:t>
            </a:r>
            <a:r>
              <a:t> c {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.</a:t>
            </a:r>
            <a:r>
              <a:rPr>
                <a:solidFill>
                  <a:srgbClr val="49919B"/>
                </a:solidFill>
              </a:rPr>
              <a:t>set</a:t>
            </a:r>
            <a:r>
              <a:t>(.</a:t>
            </a:r>
            <a:r>
              <a:rPr>
                <a:solidFill>
                  <a:srgbClr val="703DAA"/>
                </a:solidFill>
              </a:rPr>
              <a:t>cells</a:t>
            </a:r>
            <a:r>
              <a:t>(cells)):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t>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49919B"/>
                </a:solidFill>
              </a:rPr>
              <a:t>step</a:t>
            </a:r>
            <a:r>
              <a:t>+</a:t>
            </a:r>
            <a:r>
              <a:rPr>
                <a:solidFill>
                  <a:srgbClr val="0435FF"/>
                </a:solidFill>
              </a:rPr>
              <a:t>1</a:t>
            </a:r>
            <a:r>
              <a:t>,cells                                                    ,</a:t>
            </a:r>
            <a:r>
              <a:rPr>
                <a:solidFill>
                  <a:srgbClr val="49919B"/>
                </a:solidFill>
              </a:rPr>
              <a:t>paused</a:t>
            </a:r>
            <a:r>
              <a:t>)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                 .</a:t>
            </a:r>
            <a:r>
              <a:rPr>
                <a:solidFill>
                  <a:srgbClr val="49919B"/>
                </a:solidFill>
              </a:rPr>
              <a:t>pause</a:t>
            </a:r>
            <a:r>
              <a:t>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t>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49919B"/>
                </a:solidFill>
              </a:rPr>
              <a:t>step</a:t>
            </a:r>
            <a:r>
              <a:t>+</a:t>
            </a:r>
            <a:r>
              <a:rPr>
                <a:solidFill>
                  <a:srgbClr val="0435FF"/>
                </a:solidFill>
              </a:rPr>
              <a:t>1</a:t>
            </a:r>
            <a:r>
              <a:t>,</a:t>
            </a:r>
            <a:r>
              <a:rPr>
                <a:solidFill>
                  <a:srgbClr val="49919B"/>
                </a:solidFill>
              </a:rPr>
              <a:t>stateForCoordiantes</a:t>
            </a:r>
            <a:r>
              <a:t>.</a:t>
            </a:r>
            <a:r>
              <a:rPr>
                <a:solidFill>
                  <a:srgbClr val="703DAA"/>
                </a:solidFill>
              </a:rPr>
              <a:t>map</a:t>
            </a:r>
            <a:r>
              <a:t>{ </a:t>
            </a:r>
            <a:r>
              <a:rPr>
                <a:solidFill>
                  <a:srgbClr val="345D62"/>
                </a:solidFill>
              </a:rPr>
              <a:t>Cell</a:t>
            </a:r>
            <a:r>
              <a:t>(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: $0, </a:t>
            </a:r>
            <a:r>
              <a:rPr>
                <a:solidFill>
                  <a:srgbClr val="49919B"/>
                </a:solidFill>
              </a:rPr>
              <a:t>state</a:t>
            </a:r>
            <a:r>
              <a:t>: $1)},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true</a:t>
            </a:r>
            <a:r>
              <a:t>)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               .</a:t>
            </a:r>
            <a:r>
              <a:t>unpause</a:t>
            </a:r>
            <a:r>
              <a:rPr>
                <a:solidFill>
                  <a:srgbClr val="000000"/>
                </a:solidFill>
              </a:rPr>
              <a:t>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rPr>
                <a:solidFill>
                  <a:srgbClr val="000000"/>
                </a:solidFill>
              </a:rPr>
              <a:t>(</a:t>
            </a:r>
            <a:r>
              <a:t>step</a:t>
            </a:r>
            <a:r>
              <a:rPr>
                <a:solidFill>
                  <a:srgbClr val="000000"/>
                </a:solidFill>
              </a:rPr>
              <a:t>+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</a:t>
            </a:r>
            <a:r>
              <a:t>stateForCoordiantes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703DAA"/>
                </a:solidFill>
              </a:rPr>
              <a:t>map</a:t>
            </a:r>
            <a:r>
              <a:rPr>
                <a:solidFill>
                  <a:srgbClr val="000000"/>
                </a:solidFill>
              </a:rPr>
              <a:t>{ 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(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: $0, </a:t>
            </a:r>
            <a:r>
              <a:t>state</a:t>
            </a:r>
            <a:r>
              <a:rPr>
                <a:solidFill>
                  <a:srgbClr val="000000"/>
                </a:solidFill>
              </a:rPr>
              <a:t>: $1)},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false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               .</a:t>
            </a:r>
            <a:r>
              <a:rPr>
                <a:solidFill>
                  <a:srgbClr val="49919B"/>
                </a:solidFill>
              </a:rPr>
              <a:t>process</a:t>
            </a:r>
            <a:r>
              <a:t>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t> </a:t>
            </a:r>
            <a:r>
              <a:rPr>
                <a:solidFill>
                  <a:srgbClr val="49919B"/>
                </a:solidFill>
              </a:rPr>
              <a:t>alter</a:t>
            </a:r>
            <a:r>
              <a:t>(.</a:t>
            </a:r>
            <a:r>
              <a:rPr>
                <a:solidFill>
                  <a:srgbClr val="49919B"/>
                </a:solidFill>
              </a:rPr>
              <a:t>set</a:t>
            </a:r>
            <a:r>
              <a:t>(.</a:t>
            </a:r>
            <a:r>
              <a:rPr>
                <a:solidFill>
                  <a:srgbClr val="49919B"/>
                </a:solidFill>
              </a:rPr>
              <a:t>cells</a:t>
            </a:r>
            <a:r>
              <a:t>(</a:t>
            </a:r>
            <a:r>
              <a:rPr>
                <a:solidFill>
                  <a:srgbClr val="49919B"/>
                </a:solidFill>
              </a:rPr>
              <a:t>applyRules</a:t>
            </a:r>
            <a:r>
              <a:t>())))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t> </a:t>
            </a:r>
            <a:r>
              <a:rPr>
                <a:solidFill>
                  <a:srgbClr val="057CB0"/>
                </a:solidFill>
              </a:rPr>
              <a:t>debug</a:t>
            </a:r>
            <a:r>
              <a:t>(</a:t>
            </a:r>
            <a:r>
              <a:rPr>
                <a:solidFill>
                  <a:srgbClr val="057CB0"/>
                </a:solidFill>
              </a:rPr>
              <a:t>_</a:t>
            </a:r>
            <a:r>
              <a:t> exe: (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) -&gt; ()) -&gt;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 { exe(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);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t>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paused</a:t>
            </a:r>
            <a:r>
              <a:rPr>
                <a:solidFill>
                  <a:srgbClr val="000000"/>
                </a:solidFill>
              </a:rPr>
              <a:t> : </a:t>
            </a:r>
            <a:r>
              <a:rPr>
                <a:solidFill>
                  <a:srgbClr val="3D1D81"/>
                </a:solidFill>
              </a:rPr>
              <a:t>Bool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</a:t>
            </a:r>
            <a:r>
              <a:rPr>
                <a:solidFill>
                  <a:srgbClr val="057CB0"/>
                </a:solidFill>
              </a:rPr>
              <a:t>step</a:t>
            </a:r>
            <a:r>
              <a:t>               : </a:t>
            </a:r>
            <a:r>
              <a:rPr>
                <a:solidFill>
                  <a:srgbClr val="3D1D81"/>
                </a:solidFill>
              </a:rPr>
              <a:t>Int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stateForCoordiantes</a:t>
            </a:r>
            <a:r>
              <a:rPr>
                <a:solidFill>
                  <a:srgbClr val="000000"/>
                </a:solidFill>
              </a:rPr>
              <a:t>: [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Coordinate</a:t>
            </a:r>
            <a:r>
              <a:rPr>
                <a:solidFill>
                  <a:srgbClr val="000000"/>
                </a:solidFill>
              </a:rPr>
              <a:t>: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State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}</a:t>
            </a:r>
          </a:p>
          <a:p>
            <a:pPr algn="l" defTabSz="316484">
              <a:tabLst>
                <a:tab pos="304800" algn="l"/>
              </a:tabLst>
              <a:defRPr b="1" sz="1008">
                <a:solidFill>
                  <a:srgbClr val="545E67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68737E"/>
                </a:solidFill>
              </a:rPr>
              <a:t>//</a:t>
            </a:r>
            <a:r>
              <a:t>MARK: - private</a:t>
            </a:r>
            <a:endParaRPr b="0"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b="1" sz="1008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private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extension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5C88"/>
                </a:solidFill>
              </a:rPr>
              <a:t>Life</a:t>
            </a:r>
            <a:r>
              <a:rPr b="0">
                <a:solidFill>
                  <a:srgbClr val="000000"/>
                </a:solidFill>
              </a:rPr>
              <a:t> {</a:t>
            </a:r>
            <a:endParaRPr b="0"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init</a:t>
            </a:r>
            <a:r>
              <a:t>(</a:t>
            </a:r>
            <a:r>
              <a:rPr>
                <a:solidFill>
                  <a:srgbClr val="057CB0"/>
                </a:solidFill>
              </a:rPr>
              <a:t>_</a:t>
            </a:r>
            <a:r>
              <a:t> step: </a:t>
            </a:r>
            <a:r>
              <a:rPr>
                <a:solidFill>
                  <a:srgbClr val="3D1D81"/>
                </a:solidFill>
              </a:rPr>
              <a:t>Int</a:t>
            </a:r>
            <a:r>
              <a:t>,</a:t>
            </a:r>
            <a:r>
              <a:rPr>
                <a:solidFill>
                  <a:srgbClr val="057CB0"/>
                </a:solidFill>
              </a:rPr>
              <a:t>_</a:t>
            </a:r>
            <a:r>
              <a:t> cells: [</a:t>
            </a:r>
            <a:r>
              <a:rPr>
                <a:solidFill>
                  <a:srgbClr val="345D62"/>
                </a:solidFill>
              </a:rPr>
              <a:t>Cell</a:t>
            </a:r>
            <a:r>
              <a:t>] = [],</a:t>
            </a:r>
            <a:r>
              <a:rPr>
                <a:solidFill>
                  <a:srgbClr val="057CB0"/>
                </a:solidFill>
              </a:rPr>
              <a:t>_</a:t>
            </a:r>
            <a:r>
              <a:t> paused:</a:t>
            </a:r>
            <a:r>
              <a:rPr>
                <a:solidFill>
                  <a:srgbClr val="3D1D81"/>
                </a:solidFill>
              </a:rPr>
              <a:t>Bool</a:t>
            </a:r>
            <a:r>
              <a:t>) {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.</a:t>
            </a:r>
            <a:r>
              <a:rPr>
                <a:solidFill>
                  <a:srgbClr val="49919B"/>
                </a:solidFill>
              </a:rPr>
              <a:t>step</a:t>
            </a:r>
            <a:r>
              <a:t>                = step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t>.</a:t>
            </a:r>
            <a:r>
              <a:rPr>
                <a:solidFill>
                  <a:srgbClr val="49919B"/>
                </a:solidFill>
              </a:rPr>
              <a:t>paused</a:t>
            </a:r>
            <a:r>
              <a:t>              = paused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rPr>
                <a:solidFill>
                  <a:srgbClr val="000000"/>
                </a:solidFill>
              </a:rPr>
              <a:t>.</a:t>
            </a:r>
            <a:r>
              <a:t>stateForCoordiantes</a:t>
            </a:r>
            <a:r>
              <a:rPr>
                <a:solidFill>
                  <a:srgbClr val="000000"/>
                </a:solidFill>
              </a:rPr>
              <a:t> = cells.</a:t>
            </a:r>
            <a:r>
              <a:rPr>
                <a:solidFill>
                  <a:srgbClr val="703DAA"/>
                </a:solidFill>
              </a:rPr>
              <a:t>reduce</a:t>
            </a:r>
            <a:r>
              <a:rPr>
                <a:solidFill>
                  <a:srgbClr val="000000"/>
                </a:solidFill>
              </a:rPr>
              <a:t>([:]) {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var</a:t>
            </a:r>
            <a:r>
              <a:rPr>
                <a:solidFill>
                  <a:srgbClr val="000000"/>
                </a:solidFill>
              </a:rPr>
              <a:t> a = $0; a[$1.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] = $1.</a:t>
            </a:r>
            <a:r>
              <a:t>state</a:t>
            </a:r>
            <a:r>
              <a:rPr>
                <a:solidFill>
                  <a:srgbClr val="000000"/>
                </a:solidFill>
              </a:rPr>
              <a:t>;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a }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rPr>
                <a:solidFill>
                  <a:srgbClr val="000000"/>
                </a:solidFill>
              </a:rPr>
              <a:t> </a:t>
            </a:r>
            <a:r>
              <a:t>applyRules</a:t>
            </a:r>
            <a:r>
              <a:rPr>
                <a:solidFill>
                  <a:srgbClr val="000000"/>
                </a:solidFill>
              </a:rPr>
              <a:t>() -&gt; [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] {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>
                <a:solidFill>
                  <a:srgbClr val="3D1D81"/>
                </a:solidFill>
              </a:rPr>
              <a:t>Array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3D1D81"/>
                </a:solidFill>
              </a:rPr>
              <a:t>Set</a:t>
            </a:r>
            <a:r>
              <a:rPr>
                <a:solidFill>
                  <a:srgbClr val="000000"/>
                </a:solidFill>
              </a:rPr>
              <a:t>(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self</a:t>
            </a:r>
            <a:r>
              <a:rPr>
                <a:solidFill>
                  <a:srgbClr val="000000"/>
                </a:solidFill>
              </a:rPr>
              <a:t>.</a:t>
            </a:r>
            <a:r>
              <a:t>stateForCoordiantes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703DAA"/>
                </a:solidFill>
              </a:rPr>
              <a:t>map</a:t>
            </a:r>
            <a:r>
              <a:rPr>
                <a:solidFill>
                  <a:srgbClr val="000000"/>
                </a:solidFill>
              </a:rPr>
              <a:t> { k,v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in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(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: k, </a:t>
            </a:r>
            <a:r>
              <a:t>state</a:t>
            </a:r>
            <a:r>
              <a:rPr>
                <a:solidFill>
                  <a:srgbClr val="000000"/>
                </a:solidFill>
              </a:rPr>
              <a:t>: v)}.</a:t>
            </a:r>
            <a:r>
              <a:rPr>
                <a:solidFill>
                  <a:srgbClr val="703DAA"/>
                </a:solidFill>
              </a:rPr>
              <a:t>flatMap</a:t>
            </a:r>
            <a:r>
              <a:rPr>
                <a:solidFill>
                  <a:srgbClr val="000000"/>
                </a:solidFill>
              </a:rPr>
              <a:t> { </a:t>
            </a:r>
            <a:r>
              <a:t>neighbors</a:t>
            </a:r>
            <a:r>
              <a:rPr>
                <a:solidFill>
                  <a:srgbClr val="000000"/>
                </a:solidFill>
              </a:rPr>
              <a:t>(</a:t>
            </a:r>
            <a:r>
              <a:t>for</a:t>
            </a:r>
            <a:r>
              <a:rPr>
                <a:solidFill>
                  <a:srgbClr val="000000"/>
                </a:solidFill>
              </a:rPr>
              <a:t>:$0) }))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</a:t>
            </a:r>
            <a:r>
              <a:rPr>
                <a:solidFill>
                  <a:srgbClr val="703DAA"/>
                </a:solidFill>
              </a:rPr>
              <a:t>compactMap</a:t>
            </a:r>
            <a:r>
              <a:t> {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neigbours = </a:t>
            </a:r>
            <a:r>
              <a:rPr>
                <a:solidFill>
                  <a:srgbClr val="49919B"/>
                </a:solidFill>
              </a:rPr>
              <a:t>aliveNeighbors</a:t>
            </a:r>
            <a:r>
              <a:t>(</a:t>
            </a:r>
            <a:r>
              <a:rPr>
                <a:solidFill>
                  <a:srgbClr val="49919B"/>
                </a:solidFill>
              </a:rPr>
              <a:t>for</a:t>
            </a:r>
            <a:r>
              <a:t>: $0)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isAlive:</a:t>
            </a:r>
            <a:r>
              <a:rPr>
                <a:solidFill>
                  <a:srgbClr val="3D1D81"/>
                </a:solidFill>
              </a:rPr>
              <a:t>Bool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switch</a:t>
            </a:r>
            <a:r>
              <a:t> (neigbours.</a:t>
            </a:r>
            <a:r>
              <a:rPr>
                <a:solidFill>
                  <a:srgbClr val="703DAA"/>
                </a:solidFill>
              </a:rPr>
              <a:t>count</a:t>
            </a:r>
            <a:r>
              <a:t>, $0.state) {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(</a:t>
            </a:r>
            <a:r>
              <a:rPr>
                <a:solidFill>
                  <a:srgbClr val="0435FF"/>
                </a:solidFill>
              </a:rPr>
              <a:t>0</a:t>
            </a:r>
            <a:r>
              <a:t>...</a:t>
            </a:r>
            <a:r>
              <a:rPr>
                <a:solidFill>
                  <a:srgbClr val="0435FF"/>
                </a:solidFill>
              </a:rPr>
              <a:t>1</a:t>
            </a:r>
            <a:r>
              <a:t>, .</a:t>
            </a:r>
            <a:r>
              <a:rPr>
                <a:solidFill>
                  <a:srgbClr val="49919B"/>
                </a:solidFill>
              </a:rPr>
              <a:t>alive</a:t>
            </a:r>
            <a:r>
              <a:t>): isAlive =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false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(</a:t>
            </a:r>
            <a:r>
              <a:rPr>
                <a:solidFill>
                  <a:srgbClr val="0435FF"/>
                </a:solidFill>
              </a:rPr>
              <a:t>2</a:t>
            </a:r>
            <a:r>
              <a:t>...</a:t>
            </a:r>
            <a:r>
              <a:rPr>
                <a:solidFill>
                  <a:srgbClr val="0435FF"/>
                </a:solidFill>
              </a:rPr>
              <a:t>3</a:t>
            </a:r>
            <a:r>
              <a:t>, .</a:t>
            </a:r>
            <a:r>
              <a:rPr>
                <a:solidFill>
                  <a:srgbClr val="49919B"/>
                </a:solidFill>
              </a:rPr>
              <a:t>alive</a:t>
            </a:r>
            <a:r>
              <a:t>): isAlive =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true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(</a:t>
            </a:r>
            <a:r>
              <a:rPr>
                <a:solidFill>
                  <a:srgbClr val="0435FF"/>
                </a:solidFill>
              </a:rPr>
              <a:t>4</a:t>
            </a:r>
            <a:r>
              <a:t>...</a:t>
            </a:r>
            <a:r>
              <a:rPr>
                <a:solidFill>
                  <a:srgbClr val="0435FF"/>
                </a:solidFill>
              </a:rPr>
              <a:t>8</a:t>
            </a:r>
            <a:r>
              <a:t>, _     ): isAlive =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false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(</a:t>
            </a:r>
            <a:r>
              <a:rPr>
                <a:solidFill>
                  <a:srgbClr val="0435FF"/>
                </a:solidFill>
              </a:rPr>
              <a:t>3</a:t>
            </a:r>
            <a:r>
              <a:t>,      .</a:t>
            </a:r>
            <a:r>
              <a:rPr>
                <a:solidFill>
                  <a:srgbClr val="703DAA"/>
                </a:solidFill>
              </a:rPr>
              <a:t>dead</a:t>
            </a:r>
            <a:r>
              <a:t>): isAlive =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true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(_,      _    ): isAlive =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false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t> isAlive ? .</a:t>
            </a:r>
            <a:r>
              <a:rPr>
                <a:solidFill>
                  <a:srgbClr val="49919B"/>
                </a:solidFill>
              </a:rPr>
              <a:t>init</a:t>
            </a:r>
            <a:r>
              <a:t>(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: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703DAA"/>
                </a:solidFill>
              </a:rPr>
              <a:t>x</a:t>
            </a:r>
            <a:r>
              <a:t>: $0.coordinate.</a:t>
            </a:r>
            <a:r>
              <a:rPr>
                <a:solidFill>
                  <a:srgbClr val="703DAA"/>
                </a:solidFill>
              </a:rPr>
              <a:t>x</a:t>
            </a:r>
            <a:r>
              <a:t>, </a:t>
            </a:r>
            <a:r>
              <a:rPr>
                <a:solidFill>
                  <a:srgbClr val="703DAA"/>
                </a:solidFill>
              </a:rPr>
              <a:t>y</a:t>
            </a:r>
            <a:r>
              <a:t>: $0.coordinate.</a:t>
            </a:r>
            <a:r>
              <a:rPr>
                <a:solidFill>
                  <a:srgbClr val="703DAA"/>
                </a:solidFill>
              </a:rPr>
              <a:t>y</a:t>
            </a:r>
            <a:r>
              <a:t>), </a:t>
            </a:r>
            <a:r>
              <a:rPr>
                <a:solidFill>
                  <a:srgbClr val="49919B"/>
                </a:solidFill>
              </a:rPr>
              <a:t>state</a:t>
            </a:r>
            <a:r>
              <a:t>:.</a:t>
            </a:r>
            <a:r>
              <a:rPr>
                <a:solidFill>
                  <a:srgbClr val="49919B"/>
                </a:solidFill>
              </a:rPr>
              <a:t>alive</a:t>
            </a:r>
            <a:r>
              <a:t>) 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nil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rPr>
                <a:solidFill>
                  <a:srgbClr val="000000"/>
                </a:solidFill>
              </a:rPr>
              <a:t> </a:t>
            </a:r>
            <a:r>
              <a:t>neighbors</a:t>
            </a:r>
            <a:r>
              <a:rPr>
                <a:solidFill>
                  <a:srgbClr val="000000"/>
                </a:solidFill>
              </a:rPr>
              <a:t>(</a:t>
            </a:r>
            <a:r>
              <a:t>for</a:t>
            </a:r>
            <a:r>
              <a:rPr>
                <a:solidFill>
                  <a:srgbClr val="000000"/>
                </a:solidFill>
              </a:rPr>
              <a:t> cell: 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) -&gt; [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] {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aliveNeighbors</a:t>
            </a:r>
            <a:r>
              <a:rPr>
                <a:solidFill>
                  <a:srgbClr val="000000"/>
                </a:solidFill>
              </a:rPr>
              <a:t>(</a:t>
            </a:r>
            <a:r>
              <a:t>for</a:t>
            </a:r>
            <a:r>
              <a:rPr>
                <a:solidFill>
                  <a:srgbClr val="000000"/>
                </a:solidFill>
              </a:rPr>
              <a:t>: cell) + </a:t>
            </a:r>
            <a:r>
              <a:t>deadNeighbors</a:t>
            </a:r>
            <a:r>
              <a:rPr>
                <a:solidFill>
                  <a:srgbClr val="000000"/>
                </a:solidFill>
              </a:rPr>
              <a:t>(</a:t>
            </a:r>
            <a:r>
              <a:t>for</a:t>
            </a:r>
            <a:r>
              <a:rPr>
                <a:solidFill>
                  <a:srgbClr val="000000"/>
                </a:solidFill>
              </a:rPr>
              <a:t>: cell)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rPr>
                <a:solidFill>
                  <a:srgbClr val="000000"/>
                </a:solidFill>
              </a:rPr>
              <a:t> </a:t>
            </a:r>
            <a:r>
              <a:t>aliveNeighbors</a:t>
            </a:r>
            <a:r>
              <a:rPr>
                <a:solidFill>
                  <a:srgbClr val="000000"/>
                </a:solidFill>
              </a:rPr>
              <a:t>(</a:t>
            </a:r>
            <a:r>
              <a:t>for</a:t>
            </a:r>
            <a:r>
              <a:rPr>
                <a:solidFill>
                  <a:srgbClr val="000000"/>
                </a:solidFill>
              </a:rPr>
              <a:t> cell: 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) -&gt; [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] {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allNeigbourCoordinates</a:t>
            </a:r>
            <a:r>
              <a:rPr>
                <a:solidFill>
                  <a:srgbClr val="000000"/>
                </a:solidFill>
              </a:rPr>
              <a:t>(cell).</a:t>
            </a:r>
            <a:r>
              <a:rPr>
                <a:solidFill>
                  <a:srgbClr val="703DAA"/>
                </a:solidFill>
              </a:rPr>
              <a:t>map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    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(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: $0, </a:t>
            </a:r>
            <a:r>
              <a:t>state</a:t>
            </a:r>
            <a:r>
              <a:rPr>
                <a:solidFill>
                  <a:srgbClr val="000000"/>
                </a:solidFill>
              </a:rPr>
              <a:t>: </a:t>
            </a:r>
            <a:r>
              <a:t>stateForCoordiantes</a:t>
            </a:r>
            <a:r>
              <a:rPr>
                <a:solidFill>
                  <a:srgbClr val="000000"/>
                </a:solidFill>
              </a:rPr>
              <a:t>[$0] ?? .dead)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}.</a:t>
            </a:r>
            <a:r>
              <a:rPr>
                <a:solidFill>
                  <a:srgbClr val="703DAA"/>
                </a:solidFill>
              </a:rPr>
              <a:t>filter</a:t>
            </a:r>
            <a:r>
              <a:t> { $0.</a:t>
            </a:r>
            <a:r>
              <a:rPr>
                <a:solidFill>
                  <a:srgbClr val="703DAA"/>
                </a:solidFill>
              </a:rPr>
              <a:t>state</a:t>
            </a:r>
            <a:r>
              <a:t> == .</a:t>
            </a:r>
            <a:r>
              <a:rPr>
                <a:solidFill>
                  <a:srgbClr val="49919B"/>
                </a:solidFill>
              </a:rPr>
              <a:t>alive</a:t>
            </a:r>
            <a:r>
              <a:t>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rPr>
                <a:solidFill>
                  <a:srgbClr val="000000"/>
                </a:solidFill>
              </a:rPr>
              <a:t> </a:t>
            </a:r>
            <a:r>
              <a:t>allNeigbourCoordinates</a:t>
            </a:r>
            <a:r>
              <a:rPr>
                <a:solidFill>
                  <a:srgbClr val="000000"/>
                </a:solidFill>
              </a:rPr>
              <a:t>(</a:t>
            </a:r>
            <a:r>
              <a:t>_</a:t>
            </a:r>
            <a:r>
              <a:rPr>
                <a:solidFill>
                  <a:srgbClr val="000000"/>
                </a:solidFill>
              </a:rPr>
              <a:t> cell: 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) -&gt; [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Coordinate</a:t>
            </a:r>
            <a:r>
              <a:rPr>
                <a:solidFill>
                  <a:srgbClr val="000000"/>
                </a:solidFill>
              </a:rPr>
              <a:t>] {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[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703DAA"/>
                </a:solidFill>
              </a:rPr>
              <a:t>x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x</a:t>
            </a:r>
            <a:r>
              <a:t>-</a:t>
            </a:r>
            <a:r>
              <a:rPr>
                <a:solidFill>
                  <a:srgbClr val="0435FF"/>
                </a:solidFill>
              </a:rPr>
              <a:t>1</a:t>
            </a:r>
            <a:r>
              <a:t>, </a:t>
            </a:r>
            <a:r>
              <a:rPr>
                <a:solidFill>
                  <a:srgbClr val="703DAA"/>
                </a:solidFill>
              </a:rPr>
              <a:t>y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y</a:t>
            </a:r>
            <a:r>
              <a:t>-</a:t>
            </a:r>
            <a:r>
              <a:rPr>
                <a:solidFill>
                  <a:srgbClr val="0435FF"/>
                </a:solidFill>
              </a:rPr>
              <a:t>1</a:t>
            </a:r>
            <a:r>
              <a:t>),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703DAA"/>
                </a:solidFill>
              </a:rPr>
              <a:t>x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x</a:t>
            </a:r>
            <a:r>
              <a:t>-</a:t>
            </a:r>
            <a:r>
              <a:rPr>
                <a:solidFill>
                  <a:srgbClr val="0435FF"/>
                </a:solidFill>
              </a:rPr>
              <a:t>1</a:t>
            </a:r>
            <a:r>
              <a:t>, </a:t>
            </a:r>
            <a:r>
              <a:rPr>
                <a:solidFill>
                  <a:srgbClr val="703DAA"/>
                </a:solidFill>
              </a:rPr>
              <a:t>y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y</a:t>
            </a:r>
            <a:r>
              <a:t>  ),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703DAA"/>
                </a:solidFill>
              </a:rPr>
              <a:t>x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x</a:t>
            </a:r>
            <a:r>
              <a:t>-</a:t>
            </a:r>
            <a:r>
              <a:rPr>
                <a:solidFill>
                  <a:srgbClr val="0435FF"/>
                </a:solidFill>
              </a:rPr>
              <a:t>1</a:t>
            </a:r>
            <a:r>
              <a:t>, </a:t>
            </a:r>
            <a:r>
              <a:rPr>
                <a:solidFill>
                  <a:srgbClr val="703DAA"/>
                </a:solidFill>
              </a:rPr>
              <a:t>y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y</a:t>
            </a:r>
            <a:r>
              <a:t>+</a:t>
            </a:r>
            <a:r>
              <a:rPr>
                <a:solidFill>
                  <a:srgbClr val="0435FF"/>
                </a:solidFill>
              </a:rPr>
              <a:t>1</a:t>
            </a:r>
            <a:r>
              <a:t>),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703DAA"/>
                </a:solidFill>
              </a:rPr>
              <a:t>x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x</a:t>
            </a:r>
            <a:r>
              <a:t>  , </a:t>
            </a:r>
            <a:r>
              <a:rPr>
                <a:solidFill>
                  <a:srgbClr val="703DAA"/>
                </a:solidFill>
              </a:rPr>
              <a:t>y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y</a:t>
            </a:r>
            <a:r>
              <a:t>-</a:t>
            </a:r>
            <a:r>
              <a:rPr>
                <a:solidFill>
                  <a:srgbClr val="0435FF"/>
                </a:solidFill>
              </a:rPr>
              <a:t>1</a:t>
            </a:r>
            <a:r>
              <a:t>),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703DAA"/>
                </a:solidFill>
              </a:rPr>
              <a:t>x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x</a:t>
            </a:r>
            <a:r>
              <a:t>  , </a:t>
            </a:r>
            <a:r>
              <a:rPr>
                <a:solidFill>
                  <a:srgbClr val="703DAA"/>
                </a:solidFill>
              </a:rPr>
              <a:t>y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y</a:t>
            </a:r>
            <a:r>
              <a:t>+</a:t>
            </a:r>
            <a:r>
              <a:rPr>
                <a:solidFill>
                  <a:srgbClr val="0435FF"/>
                </a:solidFill>
              </a:rPr>
              <a:t>1</a:t>
            </a:r>
            <a:r>
              <a:t>),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703DAA"/>
                </a:solidFill>
              </a:rPr>
              <a:t>x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x</a:t>
            </a:r>
            <a:r>
              <a:t>+</a:t>
            </a:r>
            <a:r>
              <a:rPr>
                <a:solidFill>
                  <a:srgbClr val="0435FF"/>
                </a:solidFill>
              </a:rPr>
              <a:t>1</a:t>
            </a:r>
            <a:r>
              <a:t>, </a:t>
            </a:r>
            <a:r>
              <a:rPr>
                <a:solidFill>
                  <a:srgbClr val="703DAA"/>
                </a:solidFill>
              </a:rPr>
              <a:t>y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y</a:t>
            </a:r>
            <a:r>
              <a:t>-</a:t>
            </a:r>
            <a:r>
              <a:rPr>
                <a:solidFill>
                  <a:srgbClr val="0435FF"/>
                </a:solidFill>
              </a:rPr>
              <a:t>1</a:t>
            </a:r>
            <a:r>
              <a:t>),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703DAA"/>
                </a:solidFill>
              </a:rPr>
              <a:t>x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x</a:t>
            </a:r>
            <a:r>
              <a:t>+</a:t>
            </a:r>
            <a:r>
              <a:rPr>
                <a:solidFill>
                  <a:srgbClr val="0435FF"/>
                </a:solidFill>
              </a:rPr>
              <a:t>1</a:t>
            </a:r>
            <a:r>
              <a:t>, </a:t>
            </a:r>
            <a:r>
              <a:rPr>
                <a:solidFill>
                  <a:srgbClr val="703DAA"/>
                </a:solidFill>
              </a:rPr>
              <a:t>y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y</a:t>
            </a:r>
            <a:r>
              <a:t>  ),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</a:t>
            </a:r>
            <a:r>
              <a:rPr>
                <a:solidFill>
                  <a:srgbClr val="703DAA"/>
                </a:solidFill>
              </a:rPr>
              <a:t>init</a:t>
            </a:r>
            <a:r>
              <a:t>(</a:t>
            </a:r>
            <a:r>
              <a:rPr>
                <a:solidFill>
                  <a:srgbClr val="703DAA"/>
                </a:solidFill>
              </a:rPr>
              <a:t>x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x</a:t>
            </a:r>
            <a:r>
              <a:t>+</a:t>
            </a:r>
            <a:r>
              <a:rPr>
                <a:solidFill>
                  <a:srgbClr val="0435FF"/>
                </a:solidFill>
              </a:rPr>
              <a:t>1</a:t>
            </a:r>
            <a:r>
              <a:t>, </a:t>
            </a:r>
            <a:r>
              <a:rPr>
                <a:solidFill>
                  <a:srgbClr val="703DAA"/>
                </a:solidFill>
              </a:rPr>
              <a:t>y</a:t>
            </a:r>
            <a:r>
              <a:t>:cell.</a:t>
            </a:r>
            <a:r>
              <a:rPr>
                <a:solidFill>
                  <a:srgbClr val="49919B"/>
                </a:solidFill>
              </a:rPr>
              <a:t>coordinate</a:t>
            </a:r>
            <a:r>
              <a:t>.</a:t>
            </a:r>
            <a:r>
              <a:rPr>
                <a:solidFill>
                  <a:srgbClr val="49919B"/>
                </a:solidFill>
              </a:rPr>
              <a:t>y</a:t>
            </a:r>
            <a:r>
              <a:t>+</a:t>
            </a:r>
            <a:r>
              <a:rPr>
                <a:solidFill>
                  <a:srgbClr val="0435FF"/>
                </a:solidFill>
              </a:rPr>
              <a:t>1</a:t>
            </a:r>
            <a:r>
              <a:t>),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]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rPr>
                <a:solidFill>
                  <a:srgbClr val="000000"/>
                </a:solidFill>
              </a:rPr>
              <a:t> </a:t>
            </a:r>
            <a:r>
              <a:t>deadNeighbors</a:t>
            </a:r>
            <a:r>
              <a:rPr>
                <a:solidFill>
                  <a:srgbClr val="000000"/>
                </a:solidFill>
              </a:rPr>
              <a:t>(</a:t>
            </a:r>
            <a:r>
              <a:t>for</a:t>
            </a:r>
            <a:r>
              <a:rPr>
                <a:solidFill>
                  <a:srgbClr val="000000"/>
                </a:solidFill>
              </a:rPr>
              <a:t> cell: 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) -&gt; [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] {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alive = </a:t>
            </a:r>
            <a:r>
              <a:t>aliveNeighbors</a:t>
            </a:r>
            <a:r>
              <a:rPr>
                <a:solidFill>
                  <a:srgbClr val="000000"/>
                </a:solidFill>
              </a:rPr>
              <a:t>(</a:t>
            </a:r>
            <a:r>
              <a:t>for</a:t>
            </a:r>
            <a:r>
              <a:rPr>
                <a:solidFill>
                  <a:srgbClr val="000000"/>
                </a:solidFill>
              </a:rPr>
              <a:t>: cell)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dead = </a:t>
            </a:r>
            <a:r>
              <a:rPr>
                <a:solidFill>
                  <a:srgbClr val="3D1D81"/>
                </a:solidFill>
              </a:rPr>
              <a:t>Set</a:t>
            </a:r>
            <a:r>
              <a:rPr>
                <a:solidFill>
                  <a:srgbClr val="000000"/>
                </a:solidFill>
              </a:rPr>
              <a:t>(</a:t>
            </a:r>
            <a:r>
              <a:t>allNeigbourCoordinates</a:t>
            </a:r>
            <a:r>
              <a:rPr>
                <a:solidFill>
                  <a:srgbClr val="000000"/>
                </a:solidFill>
              </a:rPr>
              <a:t>(cell)).</a:t>
            </a:r>
            <a:r>
              <a:rPr>
                <a:solidFill>
                  <a:srgbClr val="703DAA"/>
                </a:solidFill>
              </a:rPr>
              <a:t>subtracting</a:t>
            </a:r>
            <a:r>
              <a:rPr>
                <a:solidFill>
                  <a:srgbClr val="000000"/>
                </a:solidFill>
              </a:rPr>
              <a:t>(alive.</a:t>
            </a:r>
            <a:r>
              <a:rPr>
                <a:solidFill>
                  <a:srgbClr val="703DAA"/>
                </a:solidFill>
              </a:rPr>
              <a:t>map</a:t>
            </a:r>
            <a:r>
              <a:rPr>
                <a:solidFill>
                  <a:srgbClr val="000000"/>
                </a:solidFill>
              </a:rPr>
              <a:t>{$0.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}).</a:t>
            </a:r>
            <a:r>
              <a:rPr>
                <a:solidFill>
                  <a:srgbClr val="703DAA"/>
                </a:solidFill>
              </a:rPr>
              <a:t>map</a:t>
            </a:r>
            <a:r>
              <a:rPr>
                <a:solidFill>
                  <a:srgbClr val="000000"/>
                </a:solidFill>
              </a:rPr>
              <a:t>{ </a:t>
            </a:r>
            <a:r>
              <a:rPr>
                <a:solidFill>
                  <a:srgbClr val="345D62"/>
                </a:solidFill>
              </a:rPr>
              <a:t>Cell</a:t>
            </a:r>
            <a:r>
              <a:rPr>
                <a:solidFill>
                  <a:srgbClr val="000000"/>
                </a:solidFill>
              </a:rPr>
              <a:t>(</a:t>
            </a:r>
            <a:r>
              <a:t>coordinate</a:t>
            </a:r>
            <a:r>
              <a:rPr>
                <a:solidFill>
                  <a:srgbClr val="000000"/>
                </a:solidFill>
              </a:rPr>
              <a:t>: $0, </a:t>
            </a:r>
            <a:r>
              <a:t>state</a:t>
            </a:r>
            <a:r>
              <a:rPr>
                <a:solidFill>
                  <a:srgbClr val="000000"/>
                </a:solidFill>
              </a:rPr>
              <a:t>: .</a:t>
            </a:r>
            <a:r>
              <a:t>dead</a:t>
            </a:r>
            <a:r>
              <a:rPr>
                <a:solidFill>
                  <a:srgbClr val="000000"/>
                </a:solidFill>
              </a:rPr>
              <a:t>) }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t> dead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rPr>
                <a:solidFill>
                  <a:srgbClr val="000000"/>
                </a:solidFill>
              </a:rPr>
              <a:t> </a:t>
            </a:r>
            <a:r>
              <a:t>unpausing</a:t>
            </a:r>
            <a:r>
              <a:rPr>
                <a:solidFill>
                  <a:srgbClr val="000000"/>
                </a:solidFill>
              </a:rPr>
              <a:t>(</a:t>
            </a:r>
            <a:r>
              <a:t>_</a:t>
            </a:r>
            <a:r>
              <a:rPr>
                <a:solidFill>
                  <a:srgbClr val="000000"/>
                </a:solidFill>
              </a:rPr>
              <a:t> c:</a:t>
            </a:r>
            <a:r>
              <a:rPr>
                <a:solidFill>
                  <a:srgbClr val="345D62"/>
                </a:solidFill>
              </a:rPr>
              <a:t>Life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345D62"/>
                </a:solidFill>
              </a:rPr>
              <a:t>Change</a:t>
            </a:r>
            <a:r>
              <a:rPr>
                <a:solidFill>
                  <a:srgbClr val="000000"/>
                </a:solidFill>
              </a:rPr>
              <a:t>) -&gt; </a:t>
            </a:r>
            <a:r>
              <a:rPr>
                <a:solidFill>
                  <a:srgbClr val="3D1D81"/>
                </a:solidFill>
              </a:rPr>
              <a:t>Bool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b="1" sz="1008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0">
                <a:solidFill>
                  <a:srgbClr val="000000"/>
                </a:solidFill>
              </a:rPr>
              <a:t>    </a:t>
            </a:r>
            <a:r>
              <a:t>switch</a:t>
            </a:r>
            <a:r>
              <a:rPr b="0">
                <a:solidFill>
                  <a:srgbClr val="000000"/>
                </a:solidFill>
              </a:rPr>
              <a:t> c {</a:t>
            </a:r>
            <a:endParaRPr b="0"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49919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.</a:t>
            </a:r>
            <a:r>
              <a:t>unpause</a:t>
            </a:r>
            <a:r>
              <a:rPr>
                <a:solidFill>
                  <a:srgbClr val="000000"/>
                </a:solidFill>
              </a:rPr>
              <a:t>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true</a:t>
            </a:r>
            <a:endParaRPr>
              <a:solidFill>
                <a:srgbClr val="000000"/>
              </a:solidFill>
            </a:endParaRP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default</a:t>
            </a:r>
            <a:r>
              <a:t>      :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return</a:t>
            </a:r>
            <a:r>
              <a:t>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false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316484">
              <a:tabLst>
                <a:tab pos="304800" algn="l"/>
              </a:tabLst>
              <a:defRPr sz="1008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}</a:t>
            </a:r>
          </a:p>
        </p:txBody>
      </p:sp>
      <p:pic>
        <p:nvPicPr>
          <p:cNvPr id="216" name="life.10.sec.mov" descr="life.10.sec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942331" y="291006"/>
            <a:ext cx="8118249" cy="5480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6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1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https://decodemeester.medium.co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u="sng">
                <a:hlinkClick r:id="rId2" invalidUrl="" action="" tgtFrame="" tooltip="" history="1" highlightClick="0" endSnd="0"/>
              </a:rPr>
              <a:t>https://decodemeester.medium.com</a:t>
            </a:r>
          </a:p>
          <a:p>
            <a:pPr marL="0" indent="0">
              <a:buSzTx/>
              <a:buNone/>
            </a:pPr>
            <a:r>
              <a:rPr u="sng">
                <a:hlinkClick r:id="rId3" invalidUrl="" action="" tgtFrame="" tooltip="" history="1" highlightClick="0" endSnd="0"/>
              </a:rPr>
              <a:t>https://gitlab.com/vikingosegundo</a:t>
            </a:r>
          </a:p>
          <a:p>
            <a:pPr marL="0" indent="0">
              <a:buSzTx/>
              <a:buNone/>
            </a:pPr>
            <a:r>
              <a:rPr u="sng">
                <a:hlinkClick r:id="rId4" invalidUrl="" action="" tgtFrame="" tooltip="" history="1" highlightClick="0" endSnd="0"/>
              </a:rPr>
              <a:t>vikingosegundo@gmail.com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wif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Swift</a:t>
            </a:r>
          </a:p>
        </p:txBody>
      </p:sp>
      <p:sp>
        <p:nvSpPr>
          <p:cNvPr id="165" name="Introduc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66" name="First published 2014 by Ap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First published 2014 by Apple</a:t>
            </a:r>
          </a:p>
          <a:p>
            <a:pPr marL="0" indent="0">
              <a:buSzTx/>
              <a:buNone/>
            </a:pPr>
            <a:r>
              <a:t>Open-source since 2015 (Apache License 2.0)</a:t>
            </a:r>
          </a:p>
          <a:p>
            <a:pPr marL="0" indent="0">
              <a:buSzTx/>
              <a:buNone/>
            </a:pPr>
            <a:r>
              <a:t>Multi-paradigm: object-oriented, functional, imperative, declarative, …</a:t>
            </a:r>
          </a:p>
          <a:p>
            <a:pPr marL="0" indent="0">
              <a:buSzTx/>
              <a:buNone/>
            </a:pPr>
            <a:r>
              <a:t>Available for Apple’s operating systems, Linux, Windows, Android</a:t>
            </a:r>
          </a:p>
        </p:txBody>
      </p:sp>
      <p:pic>
        <p:nvPicPr>
          <p:cNvPr id="167" name="Swift_logo.svg" descr="Swift_logo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7250" y="947277"/>
            <a:ext cx="3284588" cy="3284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wif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Swift</a:t>
            </a:r>
          </a:p>
        </p:txBody>
      </p:sp>
      <p:sp>
        <p:nvSpPr>
          <p:cNvPr id="170" name="Type Inferenc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Type Inference</a:t>
            </a:r>
          </a:p>
        </p:txBody>
      </p:sp>
      <p:sp>
        <p:nvSpPr>
          <p:cNvPr id="171" name="Swift is statically typed, though in many situation the compiler is able to infer the type"/>
          <p:cNvSpPr txBox="1"/>
          <p:nvPr>
            <p:ph type="body" sz="quarter" idx="1"/>
          </p:nvPr>
        </p:nvSpPr>
        <p:spPr>
          <a:xfrm>
            <a:off x="1206500" y="4248504"/>
            <a:ext cx="21971000" cy="254715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Swift is statically typed, though in many situation the compiler is able to infer the type </a:t>
            </a:r>
          </a:p>
        </p:txBody>
      </p:sp>
      <p:pic>
        <p:nvPicPr>
          <p:cNvPr id="172" name="Swift_logo.svg" descr="Swift_logo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7250" y="947277"/>
            <a:ext cx="3284588" cy="328458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let number = 42…"/>
          <p:cNvSpPr txBox="1"/>
          <p:nvPr/>
        </p:nvSpPr>
        <p:spPr>
          <a:xfrm>
            <a:off x="1264765" y="9579898"/>
            <a:ext cx="12232855" cy="321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number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0435FF"/>
                </a:solidFill>
              </a:rPr>
              <a:t>42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57CB0"/>
                </a:solidFill>
              </a:rPr>
              <a:t>string</a:t>
            </a:r>
            <a:r>
              <a:rPr>
                <a:solidFill>
                  <a:srgbClr val="000000"/>
                </a:solidFill>
              </a:rPr>
              <a:t> = </a:t>
            </a:r>
            <a:r>
              <a:t>"Hello, world!"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array</a:t>
            </a:r>
            <a:r>
              <a:rPr>
                <a:solidFill>
                  <a:srgbClr val="000000"/>
                </a:solidFill>
              </a:rPr>
              <a:t> = [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435FF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435FF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435FF"/>
                </a:solidFill>
              </a:rPr>
              <a:t>5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435FF"/>
                </a:solidFill>
              </a:rPr>
              <a:t>8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dictionary</a:t>
            </a:r>
            <a:r>
              <a:rPr>
                <a:solidFill>
                  <a:srgbClr val="000000"/>
                </a:solidFill>
              </a:rPr>
              <a:t> = [</a:t>
            </a:r>
            <a:r>
              <a:rPr>
                <a:solidFill>
                  <a:srgbClr val="C91B13"/>
                </a:solidFill>
              </a:rPr>
              <a:t>"key"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C91B13"/>
                </a:solidFill>
              </a:rPr>
              <a:t>"value"</a:t>
            </a:r>
            <a:r>
              <a:rPr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74" name="let number: Int = 42…"/>
          <p:cNvSpPr txBox="1"/>
          <p:nvPr/>
        </p:nvSpPr>
        <p:spPr>
          <a:xfrm>
            <a:off x="1264765" y="5948791"/>
            <a:ext cx="19609779" cy="3114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number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3D1D81"/>
                </a:solidFill>
              </a:rPr>
              <a:t>Int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0435FF"/>
                </a:solidFill>
              </a:rPr>
              <a:t>42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57CB0"/>
                </a:solidFill>
              </a:rPr>
              <a:t>string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3D1D81"/>
                </a:solidFill>
              </a:rPr>
              <a:t>String</a:t>
            </a:r>
            <a:r>
              <a:rPr>
                <a:solidFill>
                  <a:srgbClr val="000000"/>
                </a:solidFill>
              </a:rPr>
              <a:t> = </a:t>
            </a:r>
            <a:r>
              <a:t>"Hello, world!"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array</a:t>
            </a:r>
            <a:r>
              <a:rPr>
                <a:solidFill>
                  <a:srgbClr val="000000"/>
                </a:solidFill>
              </a:rPr>
              <a:t>: [</a:t>
            </a:r>
            <a:r>
              <a:rPr>
                <a:solidFill>
                  <a:srgbClr val="3D1D81"/>
                </a:solidFill>
              </a:rPr>
              <a:t>Int</a:t>
            </a:r>
            <a:r>
              <a:rPr>
                <a:solidFill>
                  <a:srgbClr val="000000"/>
                </a:solidFill>
              </a:rPr>
              <a:t>] = [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435FF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435FF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435FF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435FF"/>
                </a:solidFill>
              </a:rPr>
              <a:t>5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435FF"/>
                </a:solidFill>
              </a:rPr>
              <a:t>8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dictionary</a:t>
            </a:r>
            <a:r>
              <a:rPr>
                <a:solidFill>
                  <a:srgbClr val="000000"/>
                </a:solidFill>
              </a:rPr>
              <a:t>: [</a:t>
            </a:r>
            <a:r>
              <a:rPr>
                <a:solidFill>
                  <a:srgbClr val="3D1D81"/>
                </a:solidFill>
              </a:rPr>
              <a:t>String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3D1D81"/>
                </a:solidFill>
              </a:rPr>
              <a:t>String</a:t>
            </a:r>
            <a:r>
              <a:rPr>
                <a:solidFill>
                  <a:srgbClr val="000000"/>
                </a:solidFill>
              </a:rPr>
              <a:t>] = [</a:t>
            </a:r>
            <a:r>
              <a:rPr>
                <a:solidFill>
                  <a:srgbClr val="C91B13"/>
                </a:solidFill>
              </a:rPr>
              <a:t>"key"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C91B13"/>
                </a:solidFill>
              </a:rPr>
              <a:t>"value"</a:t>
            </a:r>
            <a:r>
              <a:rPr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wif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Swift</a:t>
            </a:r>
          </a:p>
        </p:txBody>
      </p:sp>
      <p:sp>
        <p:nvSpPr>
          <p:cNvPr id="177" name="Type Inferenc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Type Inference</a:t>
            </a:r>
          </a:p>
        </p:txBody>
      </p:sp>
      <p:pic>
        <p:nvPicPr>
          <p:cNvPr id="178" name="Swift_logo.svg" descr="Swift_logo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7250" y="947277"/>
            <a:ext cx="3284588" cy="328458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enum ContactKind {…"/>
          <p:cNvSpPr txBox="1"/>
          <p:nvPr/>
        </p:nvSpPr>
        <p:spPr>
          <a:xfrm>
            <a:off x="1177367" y="3705579"/>
            <a:ext cx="22777837" cy="9699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65150">
              <a:tabLst>
                <a:tab pos="558800" algn="l"/>
              </a:tabLst>
              <a:defRPr sz="4800">
                <a:solidFill>
                  <a:srgbClr val="005C88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enum</a:t>
            </a:r>
            <a:r>
              <a:rPr>
                <a:solidFill>
                  <a:srgbClr val="000000"/>
                </a:solidFill>
              </a:rPr>
              <a:t> </a:t>
            </a:r>
            <a:r>
              <a:t>ContactKind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</a:t>
            </a:r>
            <a:r>
              <a:t>family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</a:t>
            </a:r>
            <a:r>
              <a:t>friend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</a:t>
            </a:r>
            <a:r>
              <a:t>coworker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</a:t>
            </a:r>
            <a:r>
              <a:t>acquaintance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}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func</a:t>
            </a:r>
            <a:r>
              <a:t> </a:t>
            </a:r>
            <a:r>
              <a:rPr>
                <a:solidFill>
                  <a:srgbClr val="057CB0"/>
                </a:solidFill>
              </a:rPr>
              <a:t>loadContacts</a:t>
            </a:r>
            <a:r>
              <a:t>(</a:t>
            </a:r>
            <a:r>
              <a:rPr>
                <a:solidFill>
                  <a:srgbClr val="057CB0"/>
                </a:solidFill>
              </a:rPr>
              <a:t>ofKind</a:t>
            </a:r>
            <a:r>
              <a:t> kind: </a:t>
            </a:r>
            <a:r>
              <a:rPr>
                <a:solidFill>
                  <a:srgbClr val="345D62"/>
                </a:solidFill>
              </a:rPr>
              <a:t>ContactKind</a:t>
            </a:r>
            <a:r>
              <a:t>) -&gt; [Contact] {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...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}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</a:t>
            </a:r>
            <a:r>
              <a:rPr>
                <a:solidFill>
                  <a:srgbClr val="057CB0"/>
                </a:solidFill>
              </a:rPr>
              <a:t>friends</a:t>
            </a:r>
            <a:r>
              <a:t> = loadContacts(ofKind: .friend)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wif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Swift</a:t>
            </a:r>
          </a:p>
        </p:txBody>
      </p:sp>
      <p:sp>
        <p:nvSpPr>
          <p:cNvPr id="182" name="Nested type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Nested types</a:t>
            </a:r>
          </a:p>
        </p:txBody>
      </p:sp>
      <p:pic>
        <p:nvPicPr>
          <p:cNvPr id="183" name="Swift_logo.svg" descr="Swift_logo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7250" y="947277"/>
            <a:ext cx="3284588" cy="328458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truct Deck {…"/>
          <p:cNvSpPr txBox="1"/>
          <p:nvPr/>
        </p:nvSpPr>
        <p:spPr>
          <a:xfrm>
            <a:off x="1177367" y="3705579"/>
            <a:ext cx="22777837" cy="9699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65150">
              <a:tabLst>
                <a:tab pos="558800" algn="l"/>
              </a:tabLst>
              <a:defRPr sz="48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/>
              <a:t>struct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5C88"/>
                </a:solidFill>
              </a:rPr>
              <a:t>Deck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C32275">
                    <a:alpha val="80000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/>
              <a:t>struct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5C88"/>
                </a:solidFill>
              </a:rPr>
              <a:t>Card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3D1D81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enum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5C88"/>
                </a:solidFill>
              </a:rPr>
              <a:t>Suit</a:t>
            </a:r>
            <a:r>
              <a:rPr>
                <a:solidFill>
                  <a:srgbClr val="000000"/>
                </a:solidFill>
              </a:rPr>
              <a:t>: </a:t>
            </a:r>
            <a:r>
              <a:t>Character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spades</a:t>
            </a:r>
            <a:r>
              <a:t>   = </a:t>
            </a:r>
            <a:r>
              <a:rPr>
                <a:solidFill>
                  <a:srgbClr val="C91B13"/>
                </a:solidFill>
              </a:rPr>
              <a:t>“♠"</a:t>
            </a:r>
            <a:endParaRPr>
              <a:solidFill>
                <a:srgbClr val="C91B13"/>
              </a:solidFill>
            </a:endParaRPr>
          </a:p>
          <a:p>
            <a:pPr lvl="8"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C91B13"/>
                </a:solidFill>
              </a:rPr>
              <a:t>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hearts</a:t>
            </a:r>
            <a:r>
              <a:t>   = </a:t>
            </a:r>
            <a:r>
              <a:rPr>
                <a:solidFill>
                  <a:srgbClr val="C91B13"/>
                </a:solidFill>
              </a:rPr>
              <a:t>“♡"</a:t>
            </a:r>
            <a:endParaRPr>
              <a:solidFill>
                <a:srgbClr val="C91B13"/>
              </a:solidFill>
            </a:endParaRPr>
          </a:p>
          <a:p>
            <a:pPr lvl="8"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C91B13"/>
                </a:solidFill>
              </a:rPr>
              <a:t>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diamonds</a:t>
            </a:r>
            <a:r>
              <a:t> = </a:t>
            </a:r>
            <a:r>
              <a:rPr>
                <a:solidFill>
                  <a:srgbClr val="C91B13"/>
                </a:solidFill>
              </a:rPr>
              <a:t>"♢"</a:t>
            </a:r>
            <a:r>
              <a:t> </a:t>
            </a:r>
          </a:p>
          <a:p>
            <a:pPr lvl="8"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clubs</a:t>
            </a:r>
            <a:r>
              <a:t>    = </a:t>
            </a:r>
            <a:r>
              <a:rPr>
                <a:solidFill>
                  <a:srgbClr val="C91B13"/>
                </a:solidFill>
              </a:rPr>
              <a:t>"♣"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}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}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wif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Swift</a:t>
            </a:r>
          </a:p>
        </p:txBody>
      </p:sp>
      <p:sp>
        <p:nvSpPr>
          <p:cNvPr id="187" name="Enum with associated value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Enum with associated values</a:t>
            </a:r>
          </a:p>
        </p:txBody>
      </p:sp>
      <p:pic>
        <p:nvPicPr>
          <p:cNvPr id="188" name="Swift_logo.svg" descr="Swift_logo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7250" y="947277"/>
            <a:ext cx="3284588" cy="328458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enum Activity {…"/>
          <p:cNvSpPr txBox="1"/>
          <p:nvPr/>
        </p:nvSpPr>
        <p:spPr>
          <a:xfrm>
            <a:off x="1177367" y="3705579"/>
            <a:ext cx="22777837" cy="9699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65150">
              <a:tabLst>
                <a:tab pos="558800" algn="l"/>
              </a:tabLst>
              <a:defRPr sz="4800">
                <a:solidFill>
                  <a:srgbClr val="005C88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enum</a:t>
            </a:r>
            <a:r>
              <a:rPr>
                <a:solidFill>
                  <a:srgbClr val="000000"/>
                </a:solidFill>
              </a:rPr>
              <a:t> </a:t>
            </a:r>
            <a:r>
              <a:t>Activity</a:t>
            </a:r>
            <a:r>
              <a:rPr>
                <a:solidFill>
                  <a:srgbClr val="000000"/>
                </a:solidFill>
              </a:rPr>
              <a:t> {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rPr>
                <a:solidFill>
                  <a:srgbClr val="000000"/>
                </a:solidFill>
              </a:rPr>
              <a:t> </a:t>
            </a:r>
            <a:r>
              <a:t>bored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running</a:t>
            </a:r>
            <a:r>
              <a:t>(destination: </a:t>
            </a:r>
            <a:r>
              <a:rPr>
                <a:solidFill>
                  <a:srgbClr val="703DAA"/>
                </a:solidFill>
              </a:rPr>
              <a:t>String</a:t>
            </a:r>
            <a:r>
              <a:t>)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talking</a:t>
            </a:r>
            <a:r>
              <a:t>(topic: </a:t>
            </a:r>
            <a:r>
              <a:rPr>
                <a:solidFill>
                  <a:srgbClr val="703DAA"/>
                </a:solidFill>
              </a:rPr>
              <a:t>String</a:t>
            </a:r>
            <a:r>
              <a:t>)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case</a:t>
            </a:r>
            <a:r>
              <a:t> </a:t>
            </a:r>
            <a:r>
              <a:rPr>
                <a:solidFill>
                  <a:srgbClr val="057CB0"/>
                </a:solidFill>
              </a:rPr>
              <a:t>singing</a:t>
            </a:r>
            <a:r>
              <a:t>(volume: </a:t>
            </a:r>
            <a:r>
              <a:rPr>
                <a:solidFill>
                  <a:srgbClr val="3D1D81"/>
                </a:solidFill>
              </a:rPr>
              <a:t>Int</a:t>
            </a:r>
            <a:r>
              <a:t>)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}</a:t>
            </a: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57CB0"/>
                </a:solidFill>
              </a:rPr>
              <a:t>talking</a:t>
            </a:r>
            <a:r>
              <a:rPr>
                <a:solidFill>
                  <a:srgbClr val="000000"/>
                </a:solidFill>
              </a:rPr>
              <a:t>     = </a:t>
            </a:r>
            <a:r>
              <a:rPr>
                <a:solidFill>
                  <a:srgbClr val="345D62"/>
                </a:solidFill>
              </a:rPr>
              <a:t>Activity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49919B"/>
                </a:solidFill>
              </a:rPr>
              <a:t>talking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49919B"/>
                </a:solidFill>
              </a:rPr>
              <a:t>topic</a:t>
            </a:r>
            <a:r>
              <a:rPr>
                <a:solidFill>
                  <a:srgbClr val="000000"/>
                </a:solidFill>
              </a:rPr>
              <a:t>: </a:t>
            </a:r>
            <a:r>
              <a:t>"football"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singingLoud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345D62"/>
                </a:solidFill>
              </a:rPr>
              <a:t>Activity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49919B"/>
                </a:solidFill>
              </a:rPr>
              <a:t>singing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49919B"/>
                </a:solidFill>
              </a:rPr>
              <a:t>volume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435FF"/>
                </a:solidFill>
              </a:rPr>
              <a:t>10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runningHome</a:t>
            </a:r>
            <a:r>
              <a:rPr>
                <a:solidFill>
                  <a:srgbClr val="000000"/>
                </a:solidFill>
              </a:rPr>
              <a:t> = </a:t>
            </a:r>
            <a:r>
              <a:rPr>
                <a:solidFill>
                  <a:srgbClr val="345D62"/>
                </a:solidFill>
              </a:rPr>
              <a:t>Activity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49919B"/>
                </a:solidFill>
              </a:rPr>
              <a:t>running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49919B"/>
                </a:solidFill>
              </a:rPr>
              <a:t>destination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C91B13"/>
                </a:solidFill>
              </a:rPr>
              <a:t>"home"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 sz="4800">
                <a:solidFill>
                  <a:srgbClr val="057CB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rPr>
                <a:solidFill>
                  <a:srgbClr val="000000"/>
                </a:solidFill>
              </a:rPr>
              <a:t> </a:t>
            </a:r>
            <a:r>
              <a:t>beingBored</a:t>
            </a:r>
            <a:r>
              <a:rPr>
                <a:solidFill>
                  <a:srgbClr val="000000"/>
                </a:solidFill>
              </a:rPr>
              <a:t>  = </a:t>
            </a:r>
            <a:r>
              <a:rPr>
                <a:solidFill>
                  <a:srgbClr val="345D62"/>
                </a:solidFill>
              </a:rPr>
              <a:t>Activity</a:t>
            </a:r>
            <a:r>
              <a:rPr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49919B"/>
                </a:solidFill>
              </a:rPr>
              <a:t>bored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wif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Swift</a:t>
            </a:r>
          </a:p>
        </p:txBody>
      </p:sp>
      <p:sp>
        <p:nvSpPr>
          <p:cNvPr id="192" name="Plot — HTML in native, fully compiled Swift cod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Plot — HTML in native, fully compiled Swift code</a:t>
            </a:r>
          </a:p>
        </p:txBody>
      </p:sp>
      <p:pic>
        <p:nvPicPr>
          <p:cNvPr id="193" name="Swift_logo.svg" descr="Swift_logo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7250" y="947277"/>
            <a:ext cx="3284588" cy="328458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let html = HTML(…"/>
          <p:cNvSpPr txBox="1"/>
          <p:nvPr/>
        </p:nvSpPr>
        <p:spPr>
          <a:xfrm>
            <a:off x="1177367" y="3705579"/>
            <a:ext cx="22777837" cy="4424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</a:t>
            </a:r>
            <a:r>
              <a:rPr>
                <a:solidFill>
                  <a:srgbClr val="057CB0"/>
                </a:solidFill>
              </a:rPr>
              <a:t>html</a:t>
            </a:r>
            <a:r>
              <a:t> = HTML(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.head(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.</a:t>
            </a:r>
            <a:r>
              <a:rPr>
                <a:solidFill>
                  <a:srgbClr val="49919B"/>
                </a:solidFill>
              </a:rPr>
              <a:t>title</a:t>
            </a:r>
            <a:r>
              <a:rPr>
                <a:solidFill>
                  <a:srgbClr val="000000"/>
                </a:solidFill>
              </a:rPr>
              <a:t>(</a:t>
            </a:r>
            <a:r>
              <a:t>"My website"</a:t>
            </a:r>
            <a:r>
              <a:rPr>
                <a:solidFill>
                  <a:srgbClr val="000000"/>
                </a:solidFill>
              </a:rPr>
              <a:t>),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.stylesheet(</a:t>
            </a:r>
            <a:r>
              <a:rPr>
                <a:solidFill>
                  <a:srgbClr val="C91B13"/>
                </a:solidFill>
              </a:rPr>
              <a:t>"styles.css"</a:t>
            </a:r>
            <a:r>
              <a:t>)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),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.body(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.</a:t>
            </a:r>
            <a:r>
              <a:rPr>
                <a:solidFill>
                  <a:srgbClr val="703DAA"/>
                </a:solidFill>
              </a:rPr>
              <a:t>div</a:t>
            </a:r>
            <a:r>
              <a:t>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.h1(</a:t>
            </a:r>
            <a:r>
              <a:rPr>
                <a:solidFill>
                  <a:srgbClr val="C91B13"/>
                </a:solidFill>
              </a:rPr>
              <a:t>"My website"</a:t>
            </a:r>
            <a:r>
              <a:t>),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    .p(</a:t>
            </a:r>
            <a:r>
              <a:t>"Writing HTML in Swift is pretty great!"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)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)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)</a:t>
            </a:r>
          </a:p>
        </p:txBody>
      </p:sp>
      <p:sp>
        <p:nvSpPr>
          <p:cNvPr id="195" name="&lt;html&gt;…"/>
          <p:cNvSpPr txBox="1"/>
          <p:nvPr/>
        </p:nvSpPr>
        <p:spPr>
          <a:xfrm>
            <a:off x="1247354" y="8202472"/>
            <a:ext cx="15143839" cy="5145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&lt;html&gt;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</a:t>
            </a:r>
            <a:r>
              <a:rPr>
                <a:solidFill>
                  <a:srgbClr val="703DAA"/>
                </a:solidFill>
              </a:rPr>
              <a:t>head</a:t>
            </a:r>
            <a:r>
              <a:t>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</a:t>
            </a:r>
            <a:r>
              <a:rPr>
                <a:solidFill>
                  <a:srgbClr val="703DAA"/>
                </a:solidFill>
              </a:rPr>
              <a:t>title</a:t>
            </a:r>
            <a:r>
              <a:t>&gt;My website&lt;/</a:t>
            </a:r>
            <a:r>
              <a:rPr>
                <a:solidFill>
                  <a:srgbClr val="703DAA"/>
                </a:solidFill>
              </a:rPr>
              <a:t>title</a:t>
            </a:r>
            <a:r>
              <a:t>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&lt;meta </a:t>
            </a:r>
            <a:r>
              <a:rPr>
                <a:solidFill>
                  <a:srgbClr val="703DAA"/>
                </a:solidFill>
              </a:rPr>
              <a:t>name</a:t>
            </a:r>
            <a:r>
              <a:rPr>
                <a:solidFill>
                  <a:srgbClr val="000000"/>
                </a:solidFill>
              </a:rPr>
              <a:t>=</a:t>
            </a:r>
            <a:r>
              <a:t>"twitter:title"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DAA"/>
                </a:solidFill>
              </a:rPr>
              <a:t>content</a:t>
            </a:r>
            <a:r>
              <a:rPr>
                <a:solidFill>
                  <a:srgbClr val="000000"/>
                </a:solidFill>
              </a:rPr>
              <a:t>=</a:t>
            </a:r>
            <a:r>
              <a:t>"My website"</a:t>
            </a:r>
            <a:r>
              <a:rPr>
                <a:solidFill>
                  <a:srgbClr val="000000"/>
                </a:solidFill>
              </a:rPr>
              <a:t>/&gt;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&lt;meta </a:t>
            </a:r>
            <a:r>
              <a:rPr>
                <a:solidFill>
                  <a:srgbClr val="703DAA"/>
                </a:solidFill>
              </a:rPr>
              <a:t>property</a:t>
            </a:r>
            <a:r>
              <a:t>=</a:t>
            </a:r>
            <a:r>
              <a:rPr>
                <a:solidFill>
                  <a:srgbClr val="C91B13"/>
                </a:solidFill>
              </a:rPr>
              <a:t>"og:title"</a:t>
            </a:r>
            <a:r>
              <a:t> </a:t>
            </a:r>
            <a:r>
              <a:rPr>
                <a:solidFill>
                  <a:srgbClr val="703DAA"/>
                </a:solidFill>
              </a:rPr>
              <a:t>content</a:t>
            </a:r>
            <a:r>
              <a:t>=</a:t>
            </a:r>
            <a:r>
              <a:rPr>
                <a:solidFill>
                  <a:srgbClr val="C91B13"/>
                </a:solidFill>
              </a:rPr>
              <a:t>"My website"</a:t>
            </a:r>
            <a:r>
              <a:t>/&gt;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&lt;</a:t>
            </a:r>
            <a:r>
              <a:rPr>
                <a:solidFill>
                  <a:srgbClr val="703DAA"/>
                </a:solidFill>
              </a:rPr>
              <a:t>link</a:t>
            </a:r>
            <a:r>
              <a:rPr>
                <a:solidFill>
                  <a:srgbClr val="000000"/>
                </a:solidFill>
              </a:rPr>
              <a:t> rel=</a:t>
            </a:r>
            <a:r>
              <a:t>"stylesheet"</a:t>
            </a:r>
            <a:r>
              <a:rPr>
                <a:solidFill>
                  <a:srgbClr val="000000"/>
                </a:solidFill>
              </a:rPr>
              <a:t> href=</a:t>
            </a:r>
            <a:r>
              <a:t>"styles.css"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DAA"/>
                </a:solidFill>
              </a:rPr>
              <a:t>type</a:t>
            </a:r>
            <a:r>
              <a:rPr>
                <a:solidFill>
                  <a:srgbClr val="000000"/>
                </a:solidFill>
              </a:rPr>
              <a:t>=</a:t>
            </a:r>
            <a:r>
              <a:t>"text/css"</a:t>
            </a:r>
            <a:r>
              <a:rPr>
                <a:solidFill>
                  <a:srgbClr val="000000"/>
                </a:solidFill>
              </a:rPr>
              <a:t>/&gt;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&lt;/</a:t>
            </a:r>
            <a:r>
              <a:rPr>
                <a:solidFill>
                  <a:srgbClr val="703DAA"/>
                </a:solidFill>
              </a:rPr>
              <a:t>head</a:t>
            </a:r>
            <a:r>
              <a:t>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&lt;body&gt;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</a:t>
            </a:r>
            <a:r>
              <a:rPr>
                <a:solidFill>
                  <a:srgbClr val="703DAA"/>
                </a:solidFill>
              </a:rPr>
              <a:t>div</a:t>
            </a:r>
            <a:r>
              <a:t>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&lt;h1&gt;My website&lt;/h1&gt;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&lt;p&gt;Writing HTML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in</a:t>
            </a:r>
            <a:r>
              <a:t> Swift </a:t>
            </a:r>
            <a:r>
              <a:rPr b="1">
                <a:solidFill>
                  <a:srgbClr val="C32275">
                    <a:alpha val="80000"/>
                  </a:srgbClr>
                </a:solidFill>
              </a:rPr>
              <a:t>is</a:t>
            </a:r>
            <a:r>
              <a:t> pretty great!&lt;/p&gt;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&lt;/</a:t>
            </a:r>
            <a:r>
              <a:rPr>
                <a:solidFill>
                  <a:srgbClr val="703DAA"/>
                </a:solidFill>
              </a:rPr>
              <a:t>div</a:t>
            </a:r>
            <a:r>
              <a:t>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&lt;/body&gt;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&lt;/html&gt;</a:t>
            </a:r>
          </a:p>
        </p:txBody>
      </p:sp>
      <p:sp>
        <p:nvSpPr>
          <p:cNvPr id="196" name="https://github.com/JohnSundell/Plot"/>
          <p:cNvSpPr txBox="1"/>
          <p:nvPr/>
        </p:nvSpPr>
        <p:spPr>
          <a:xfrm>
            <a:off x="9512651" y="12631173"/>
            <a:ext cx="687359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https://github.com/JohnSundell/Plot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wif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Swift</a:t>
            </a:r>
          </a:p>
        </p:txBody>
      </p:sp>
      <p:sp>
        <p:nvSpPr>
          <p:cNvPr id="199" name="Plot — HTML in native, fully compiled Swift cod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Plot — HTML in native, fully compiled Swift code</a:t>
            </a:r>
          </a:p>
        </p:txBody>
      </p:sp>
      <p:pic>
        <p:nvPicPr>
          <p:cNvPr id="200" name="Swift_logo.svg" descr="Swift_logo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7250" y="947277"/>
            <a:ext cx="3284588" cy="328458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let html = HTML(…"/>
          <p:cNvSpPr txBox="1"/>
          <p:nvPr/>
        </p:nvSpPr>
        <p:spPr>
          <a:xfrm>
            <a:off x="1177367" y="3705579"/>
            <a:ext cx="10967975" cy="8841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</a:t>
            </a:r>
            <a:r>
              <a:rPr>
                <a:solidFill>
                  <a:srgbClr val="057CB0"/>
                </a:solidFill>
              </a:rPr>
              <a:t>html</a:t>
            </a:r>
            <a:r>
              <a:t> = HTML(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.body(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.h2(</a:t>
            </a:r>
            <a:r>
              <a:t>"Countries and their capitals"</a:t>
            </a:r>
            <a:r>
              <a:rPr>
                <a:solidFill>
                  <a:srgbClr val="000000"/>
                </a:solidFill>
              </a:rPr>
              <a:t>),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.table(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.tr(.th(</a:t>
            </a:r>
            <a:r>
              <a:rPr>
                <a:solidFill>
                  <a:srgbClr val="C91B13"/>
                </a:solidFill>
              </a:rPr>
              <a:t>"Country"</a:t>
            </a:r>
            <a:r>
              <a:t>), .th(</a:t>
            </a:r>
            <a:r>
              <a:rPr>
                <a:solidFill>
                  <a:srgbClr val="C91B13"/>
                </a:solidFill>
              </a:rPr>
              <a:t>"Capital"</a:t>
            </a:r>
            <a:r>
              <a:t>)),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.tr(.td(</a:t>
            </a:r>
            <a:r>
              <a:rPr>
                <a:solidFill>
                  <a:srgbClr val="C91B13"/>
                </a:solidFill>
              </a:rPr>
              <a:t>"Sweden"</a:t>
            </a:r>
            <a:r>
              <a:t>), .td(</a:t>
            </a:r>
            <a:r>
              <a:rPr>
                <a:solidFill>
                  <a:srgbClr val="C91B13"/>
                </a:solidFill>
              </a:rPr>
              <a:t>"Stockholm"</a:t>
            </a:r>
            <a:r>
              <a:t>)),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.tr(.td(</a:t>
            </a:r>
            <a:r>
              <a:rPr>
                <a:solidFill>
                  <a:srgbClr val="C91B13"/>
                </a:solidFill>
              </a:rPr>
              <a:t>"Japan"</a:t>
            </a:r>
            <a:r>
              <a:t>), .td(</a:t>
            </a:r>
            <a:r>
              <a:rPr>
                <a:solidFill>
                  <a:srgbClr val="C91B13"/>
                </a:solidFill>
              </a:rPr>
              <a:t>"Tokyo"</a:t>
            </a:r>
            <a:r>
              <a:t>))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),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.h2(</a:t>
            </a:r>
            <a:r>
              <a:t>"List of "</a:t>
            </a:r>
            <a:r>
              <a:rPr>
                <a:solidFill>
                  <a:srgbClr val="000000"/>
                </a:solidFill>
              </a:rPr>
              <a:t>, .strong(</a:t>
            </a:r>
            <a:r>
              <a:t>"programming languages"</a:t>
            </a:r>
            <a:r>
              <a:rPr>
                <a:solidFill>
                  <a:srgbClr val="000000"/>
                </a:solidFill>
              </a:rPr>
              <a:t>)),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.ul(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.li(</a:t>
            </a:r>
            <a:r>
              <a:rPr>
                <a:solidFill>
                  <a:srgbClr val="C91B13"/>
                </a:solidFill>
              </a:rPr>
              <a:t>"Swift"</a:t>
            </a:r>
            <a:r>
              <a:t>),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.li(</a:t>
            </a:r>
            <a:r>
              <a:rPr>
                <a:solidFill>
                  <a:srgbClr val="C91B13"/>
                </a:solidFill>
              </a:rPr>
              <a:t>"Objective-C"</a:t>
            </a:r>
            <a:r>
              <a:t>),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    .li(</a:t>
            </a:r>
            <a:r>
              <a:rPr>
                <a:solidFill>
                  <a:srgbClr val="C91B13"/>
                </a:solidFill>
              </a:rPr>
              <a:t>"C"</a:t>
            </a:r>
            <a:r>
              <a:t>)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)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)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)</a:t>
            </a:r>
          </a:p>
        </p:txBody>
      </p:sp>
      <p:sp>
        <p:nvSpPr>
          <p:cNvPr id="202" name="https://github.com/JohnSundell/Plot"/>
          <p:cNvSpPr txBox="1"/>
          <p:nvPr/>
        </p:nvSpPr>
        <p:spPr>
          <a:xfrm>
            <a:off x="9512651" y="12631173"/>
            <a:ext cx="687359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https://github.com/JohnSundell/Plot</a:t>
            </a:r>
          </a:p>
        </p:txBody>
      </p:sp>
      <p:sp>
        <p:nvSpPr>
          <p:cNvPr id="203" name="let html = HTML(…"/>
          <p:cNvSpPr txBox="1"/>
          <p:nvPr/>
        </p:nvSpPr>
        <p:spPr>
          <a:xfrm>
            <a:off x="12177469" y="4331313"/>
            <a:ext cx="1204213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</a:t>
            </a:r>
            <a:r>
              <a:rPr>
                <a:solidFill>
                  <a:srgbClr val="057CB0"/>
                </a:solidFill>
              </a:rPr>
              <a:t>html</a:t>
            </a:r>
            <a:r>
              <a:t> = HTML(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.body(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    .a(.class(</a:t>
            </a:r>
            <a:r>
              <a:t>"link"</a:t>
            </a:r>
            <a:r>
              <a:rPr>
                <a:solidFill>
                  <a:srgbClr val="000000"/>
                </a:solidFill>
              </a:rPr>
              <a:t>), .href(</a:t>
            </a:r>
            <a:r>
              <a:t>"https://github.com"</a:t>
            </a:r>
            <a:r>
              <a:rPr>
                <a:solidFill>
                  <a:srgbClr val="000000"/>
                </a:solidFill>
              </a:rPr>
              <a:t>), </a:t>
            </a:r>
            <a:r>
              <a:t>"GitHub"</a:t>
            </a:r>
            <a:r>
              <a:rPr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)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)</a:t>
            </a:r>
          </a:p>
        </p:txBody>
      </p:sp>
      <p:sp>
        <p:nvSpPr>
          <p:cNvPr id="204" name="let html = HTML(.body(…"/>
          <p:cNvSpPr txBox="1"/>
          <p:nvPr/>
        </p:nvSpPr>
        <p:spPr>
          <a:xfrm>
            <a:off x="12134783" y="7081109"/>
            <a:ext cx="1212750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C32275">
                    <a:alpha val="80000"/>
                  </a:srgbClr>
                </a:solidFill>
              </a:rPr>
              <a:t>let</a:t>
            </a:r>
            <a:r>
              <a:t> </a:t>
            </a:r>
            <a:r>
              <a:rPr>
                <a:solidFill>
                  <a:srgbClr val="057CB0"/>
                </a:solidFill>
              </a:rPr>
              <a:t>html</a:t>
            </a:r>
            <a:r>
              <a:t> = HTML(.body(</a:t>
            </a:r>
          </a:p>
          <a:p>
            <a:pPr algn="l" defTabSz="565150">
              <a:tabLst>
                <a:tab pos="558800" algn="l"/>
              </a:tabLst>
              <a:defRPr>
                <a:solidFill>
                  <a:srgbClr val="68737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// Compiler error: Referencing static method 'href' on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68737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// 'Node' requires that 'HTML.BodyContext' conform to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68737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</a:t>
            </a:r>
            <a:r>
              <a:t>// 'HTMLLinkableContext'.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C91B13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000000"/>
                </a:solidFill>
              </a:rPr>
              <a:t>    .p(.href(</a:t>
            </a:r>
            <a:r>
              <a:t>"https://github.com"</a:t>
            </a:r>
            <a:r>
              <a:rPr>
                <a:solidFill>
                  <a:srgbClr val="000000"/>
                </a:solidFill>
              </a:rPr>
              <a:t>))</a:t>
            </a:r>
            <a:endParaRPr>
              <a:solidFill>
                <a:srgbClr val="000000"/>
              </a:solidFill>
            </a:endParaRPr>
          </a:p>
          <a:p>
            <a:pPr algn="l" defTabSz="565150">
              <a:tabLst>
                <a:tab pos="558800" algn="l"/>
              </a:tabLst>
              <a:defRPr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e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