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356" r:id="rId3"/>
    <p:sldId id="357" r:id="rId4"/>
    <p:sldId id="358" r:id="rId5"/>
    <p:sldId id="291" r:id="rId6"/>
    <p:sldId id="299" r:id="rId7"/>
    <p:sldId id="292" r:id="rId8"/>
    <p:sldId id="298" r:id="rId9"/>
    <p:sldId id="343" r:id="rId10"/>
    <p:sldId id="366" r:id="rId11"/>
    <p:sldId id="367" r:id="rId12"/>
    <p:sldId id="369" r:id="rId13"/>
    <p:sldId id="368" r:id="rId14"/>
    <p:sldId id="324" r:id="rId15"/>
    <p:sldId id="349" r:id="rId16"/>
    <p:sldId id="337" r:id="rId17"/>
    <p:sldId id="300" r:id="rId18"/>
    <p:sldId id="319" r:id="rId19"/>
    <p:sldId id="371" r:id="rId20"/>
    <p:sldId id="372" r:id="rId21"/>
    <p:sldId id="373" r:id="rId22"/>
    <p:sldId id="374" r:id="rId23"/>
    <p:sldId id="375" r:id="rId24"/>
    <p:sldId id="307" r:id="rId25"/>
    <p:sldId id="308" r:id="rId26"/>
    <p:sldId id="380" r:id="rId27"/>
    <p:sldId id="379" r:id="rId28"/>
    <p:sldId id="332" r:id="rId29"/>
    <p:sldId id="377" r:id="rId30"/>
    <p:sldId id="381" r:id="rId31"/>
    <p:sldId id="382" r:id="rId32"/>
    <p:sldId id="383" r:id="rId33"/>
    <p:sldId id="384" r:id="rId34"/>
    <p:sldId id="385" r:id="rId35"/>
    <p:sldId id="310" r:id="rId36"/>
    <p:sldId id="330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061F1-3332-D049-89A7-77B1B544E6EC}">
          <p14:sldIdLst>
            <p14:sldId id="256"/>
            <p14:sldId id="356"/>
            <p14:sldId id="357"/>
            <p14:sldId id="358"/>
            <p14:sldId id="291"/>
            <p14:sldId id="299"/>
            <p14:sldId id="292"/>
            <p14:sldId id="298"/>
            <p14:sldId id="343"/>
            <p14:sldId id="366"/>
            <p14:sldId id="367"/>
            <p14:sldId id="369"/>
            <p14:sldId id="368"/>
            <p14:sldId id="324"/>
            <p14:sldId id="349"/>
            <p14:sldId id="337"/>
            <p14:sldId id="300"/>
            <p14:sldId id="319"/>
            <p14:sldId id="371"/>
            <p14:sldId id="372"/>
            <p14:sldId id="373"/>
            <p14:sldId id="374"/>
            <p14:sldId id="375"/>
            <p14:sldId id="307"/>
            <p14:sldId id="308"/>
            <p14:sldId id="380"/>
            <p14:sldId id="379"/>
            <p14:sldId id="332"/>
            <p14:sldId id="377"/>
            <p14:sldId id="381"/>
            <p14:sldId id="382"/>
            <p14:sldId id="383"/>
            <p14:sldId id="384"/>
            <p14:sldId id="385"/>
            <p14:sldId id="310"/>
            <p14:sldId id="330"/>
          </p14:sldIdLst>
        </p14:section>
        <p14:section name="Other Layouts" id="{34BF590C-2D9D-6845-A644-E917510AB1F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Despopoulos" initials="CD" lastIdx="1" clrIdx="0">
    <p:extLst>
      <p:ext uri="{19B8F6BF-5375-455C-9EA6-DF929625EA0E}">
        <p15:presenceInfo xmlns:p15="http://schemas.microsoft.com/office/powerpoint/2012/main" userId="S::chris.despopoulos@vmturbo.com::c8a0ea45-90c7-4316-8e73-08b8d97eb4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4F"/>
    <a:srgbClr val="2C9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38"/>
    <p:restoredTop sz="94694"/>
  </p:normalViewPr>
  <p:slideViewPr>
    <p:cSldViewPr snapToGrid="0" snapToObjects="1">
      <p:cViewPr varScale="1">
        <p:scale>
          <a:sx n="194" d="100"/>
          <a:sy n="194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20439-64B3-2E43-8B0E-5629DD0A6DE5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F7C3-5CDC-CD4E-B2F9-1F0A1503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EF7C3-5CDC-CD4E-B2F9-1F0A1503E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EF7C3-5CDC-CD4E-B2F9-1F0A1503E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6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EF7C3-5CDC-CD4E-B2F9-1F0A1503EE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8038" y="929148"/>
            <a:ext cx="4513007" cy="1703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18038" y="2769111"/>
            <a:ext cx="3782962" cy="6276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F4299-2945-A54B-A6F8-4FBFEB7B6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522" y="476935"/>
            <a:ext cx="1947389" cy="6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vider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500" y="929148"/>
            <a:ext cx="4513007" cy="1703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8500" y="2781221"/>
            <a:ext cx="3782962" cy="6276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78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9" y="352568"/>
            <a:ext cx="8336403" cy="392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9" y="853843"/>
            <a:ext cx="8336403" cy="377887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4pPr>
              <a:defRPr sz="1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2076" y="4857717"/>
            <a:ext cx="19650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A2F8752-D6A8-E54E-8287-719348A7B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70E07-C912-0641-97B0-0B8F0CF4115B}"/>
              </a:ext>
            </a:extLst>
          </p:cNvPr>
          <p:cNvSpPr/>
          <p:nvPr userDrawn="1"/>
        </p:nvSpPr>
        <p:spPr>
          <a:xfrm>
            <a:off x="71099" y="4857717"/>
            <a:ext cx="113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10744">
              <a:defRPr/>
            </a:pPr>
            <a:r>
              <a:rPr lang="en-US" sz="800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Turbonomic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497A01-4500-B040-BAE9-88555757E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0" b="80291"/>
          <a:stretch/>
        </p:blipFill>
        <p:spPr>
          <a:xfrm>
            <a:off x="4913971" y="4660636"/>
            <a:ext cx="4230029" cy="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9" y="352568"/>
            <a:ext cx="8336403" cy="392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00" y="853843"/>
            <a:ext cx="5221879" cy="377887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4pPr>
              <a:defRPr sz="1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821D0D1-5A88-FE48-A225-4CAA70C0E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6691" y="853050"/>
            <a:ext cx="2133509" cy="3778879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gradFill>
                  <a:gsLst>
                    <a:gs pos="0">
                      <a:schemeClr val="accent3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59100C-2D48-B04D-B434-EA127D8E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2076" y="4857717"/>
            <a:ext cx="19650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A2F8752-D6A8-E54E-8287-719348A7B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4795D-635A-B040-8850-F09129076866}"/>
              </a:ext>
            </a:extLst>
          </p:cNvPr>
          <p:cNvSpPr/>
          <p:nvPr userDrawn="1"/>
        </p:nvSpPr>
        <p:spPr>
          <a:xfrm>
            <a:off x="71099" y="4857717"/>
            <a:ext cx="113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10744">
              <a:defRPr/>
            </a:pPr>
            <a:r>
              <a:rPr lang="en-US" sz="800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Turbonomic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84DBC2-C9E9-794E-9BA6-32702DC29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20291" b="33386"/>
          <a:stretch/>
        </p:blipFill>
        <p:spPr>
          <a:xfrm>
            <a:off x="4109482" y="0"/>
            <a:ext cx="55140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08427D-C423-B649-A132-BD35965E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2076" y="4857717"/>
            <a:ext cx="19650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A2F8752-D6A8-E54E-8287-719348A7B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55D0D-FDB3-E445-87BD-4B0460D93D9F}"/>
              </a:ext>
            </a:extLst>
          </p:cNvPr>
          <p:cNvSpPr/>
          <p:nvPr userDrawn="1"/>
        </p:nvSpPr>
        <p:spPr>
          <a:xfrm>
            <a:off x="71099" y="4857717"/>
            <a:ext cx="113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10744">
              <a:defRPr/>
            </a:pPr>
            <a:r>
              <a:rPr lang="en-US" sz="800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Turbonomic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1AB83D-3AEE-DD48-B8BE-7B6CADC5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8336403" cy="392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6EB8A-0D79-944C-B794-08A0AEB79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0" b="80291"/>
          <a:stretch/>
        </p:blipFill>
        <p:spPr>
          <a:xfrm rot="5400000" flipH="1">
            <a:off x="-1873583" y="1873583"/>
            <a:ext cx="4230029" cy="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99" y="960313"/>
            <a:ext cx="4094383" cy="293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3799" y="1374628"/>
            <a:ext cx="4094383" cy="326761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defRPr sz="1200"/>
            </a:lvl2pPr>
            <a:lvl4pPr marL="365760"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 marL="0" indent="0">
              <a:spcBef>
                <a:spcPts val="800"/>
              </a:spcBef>
              <a:spcAft>
                <a:spcPts val="800"/>
              </a:spcAft>
              <a:buNone/>
              <a:defRPr sz="2200">
                <a:gradFill>
                  <a:gsLst>
                    <a:gs pos="0">
                      <a:schemeClr val="accent3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654" y="960313"/>
            <a:ext cx="4114547" cy="293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374628"/>
            <a:ext cx="4111051" cy="326761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defRPr sz="1200"/>
            </a:lvl2pPr>
            <a:lvl3pPr marL="173736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36576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4C1809-FDA0-484D-9535-B1EEF9D3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2076" y="4857717"/>
            <a:ext cx="19650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A2F8752-D6A8-E54E-8287-719348A7B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FADB6-C099-F24C-838B-07A277CA667E}"/>
              </a:ext>
            </a:extLst>
          </p:cNvPr>
          <p:cNvSpPr/>
          <p:nvPr userDrawn="1"/>
        </p:nvSpPr>
        <p:spPr>
          <a:xfrm>
            <a:off x="71099" y="4857717"/>
            <a:ext cx="113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10744">
              <a:defRPr/>
            </a:pPr>
            <a:r>
              <a:rPr lang="en-US" sz="800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Turbonomic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7FC3A3-54EB-FF42-8506-B19B4E5E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8336403" cy="392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79A5C8-D480-634B-A21E-C5611C5CB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0" b="80291"/>
          <a:stretch/>
        </p:blipFill>
        <p:spPr>
          <a:xfrm rot="16200000">
            <a:off x="6787554" y="1873583"/>
            <a:ext cx="4230029" cy="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A3C1C-0F1C-A842-BF69-C6A9C1FD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2076" y="4857717"/>
            <a:ext cx="19650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A2F8752-D6A8-E54E-8287-719348A7B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66ACB9-C560-1340-A2A0-062A41C595D2}"/>
              </a:ext>
            </a:extLst>
          </p:cNvPr>
          <p:cNvSpPr/>
          <p:nvPr userDrawn="1"/>
        </p:nvSpPr>
        <p:spPr>
          <a:xfrm>
            <a:off x="71099" y="4857717"/>
            <a:ext cx="113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10744">
              <a:defRPr/>
            </a:pPr>
            <a:r>
              <a:rPr lang="en-US" sz="800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Turbonomic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5CBFE2-5F02-B746-A46E-C7DCE73E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8336403" cy="392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4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C26A00-3386-2545-8FE0-441DB918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2076" y="4857717"/>
            <a:ext cx="19650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CA2F8752-D6A8-E54E-8287-719348A7B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873B4-409A-D745-B20A-D92C85FCB8C4}"/>
              </a:ext>
            </a:extLst>
          </p:cNvPr>
          <p:cNvSpPr/>
          <p:nvPr userDrawn="1"/>
        </p:nvSpPr>
        <p:spPr>
          <a:xfrm>
            <a:off x="71099" y="4857717"/>
            <a:ext cx="113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10744">
              <a:defRPr/>
            </a:pPr>
            <a:r>
              <a:rPr lang="en-US" sz="800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Turbonomic</a:t>
            </a:r>
          </a:p>
        </p:txBody>
      </p:sp>
    </p:spTree>
    <p:extLst>
      <p:ext uri="{BB962C8B-B14F-4D97-AF65-F5344CB8AC3E}">
        <p14:creationId xmlns:p14="http://schemas.microsoft.com/office/powerpoint/2010/main" val="12754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356616"/>
            <a:ext cx="8339328" cy="392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850392"/>
            <a:ext cx="8339328" cy="377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882" y="4869656"/>
            <a:ext cx="2141168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2019 Turbonomic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869656"/>
            <a:ext cx="196502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CA2F8752-D6A8-E54E-8287-719348A7B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4" r:id="rId5"/>
    <p:sldLayoutId id="2147483665" r:id="rId6"/>
    <p:sldLayoutId id="2147483666" r:id="rId7"/>
    <p:sldLayoutId id="2147483667" r:id="rId8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b="0" i="0" kern="1200">
          <a:solidFill>
            <a:schemeClr val="tx2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2286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300" kern="1200">
          <a:solidFill>
            <a:schemeClr val="tx2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73736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36576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4BEE42-4C18-C84C-B29D-4A2BC2179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Extracting Microcontent from </a:t>
            </a:r>
            <a:br>
              <a:rPr lang="en-US" dirty="0"/>
            </a:br>
            <a:r>
              <a:rPr lang="en-US" dirty="0"/>
              <a:t>DITA Topics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F2E6B40-E1C9-4845-9006-7D33B32C1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Advantages of TRANSFORM ON DEMAND</a:t>
            </a:r>
          </a:p>
        </p:txBody>
      </p:sp>
    </p:spTree>
    <p:extLst>
      <p:ext uri="{BB962C8B-B14F-4D97-AF65-F5344CB8AC3E}">
        <p14:creationId xmlns:p14="http://schemas.microsoft.com/office/powerpoint/2010/main" val="8986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Load &amp; Transform XML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2B33B-6686-0949-9790-8CE6398C8735}"/>
              </a:ext>
            </a:extLst>
          </p:cNvPr>
          <p:cNvSpPr txBox="1"/>
          <p:nvPr/>
        </p:nvSpPr>
        <p:spPr>
          <a:xfrm>
            <a:off x="315590" y="836314"/>
            <a:ext cx="3916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Transform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AJAX to get XML and XSLT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Executes transform</a:t>
            </a:r>
          </a:p>
          <a:p>
            <a:endParaRPr lang="en-US" sz="1600" dirty="0"/>
          </a:p>
          <a:p>
            <a:r>
              <a:rPr lang="en-US" sz="1600" dirty="0" err="1"/>
              <a:t>Keyref</a:t>
            </a:r>
            <a:r>
              <a:rPr lang="en-US" sz="1600" dirty="0"/>
              <a:t>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Expands </a:t>
            </a:r>
            <a:r>
              <a:rPr lang="en-US" sz="1600" dirty="0" err="1"/>
              <a:t>keyrefs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Conref</a:t>
            </a:r>
            <a:r>
              <a:rPr lang="en-US" sz="1600" dirty="0"/>
              <a:t>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Recursively expands </a:t>
            </a:r>
            <a:r>
              <a:rPr lang="en-US" sz="1600" dirty="0" err="1"/>
              <a:t>conrefs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call Extension Service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7CC1D1-D73A-DC49-A609-FD74AABFA7D4}"/>
              </a:ext>
            </a:extLst>
          </p:cNvPr>
          <p:cNvSpPr/>
          <p:nvPr/>
        </p:nvSpPr>
        <p:spPr>
          <a:xfrm>
            <a:off x="4825495" y="249206"/>
            <a:ext cx="3528131" cy="33855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Doc_Controller</a:t>
            </a:r>
            <a:endParaRPr lang="en-US" sz="1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31AD8B-72AF-8549-95E7-09932789E757}"/>
              </a:ext>
            </a:extLst>
          </p:cNvPr>
          <p:cNvSpPr/>
          <p:nvPr/>
        </p:nvSpPr>
        <p:spPr>
          <a:xfrm>
            <a:off x="7212650" y="1246704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 Service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2BE7E0B-DE27-074C-9F3B-8BE748D81C87}"/>
              </a:ext>
            </a:extLst>
          </p:cNvPr>
          <p:cNvSpPr/>
          <p:nvPr/>
        </p:nvSpPr>
        <p:spPr>
          <a:xfrm>
            <a:off x="6015028" y="1246704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Conref</a:t>
            </a:r>
            <a:r>
              <a:rPr lang="en-US" sz="1400" dirty="0"/>
              <a:t> Service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1B06B63-8E5D-2A40-9FE4-AA5553F9AB89}"/>
              </a:ext>
            </a:extLst>
          </p:cNvPr>
          <p:cNvSpPr/>
          <p:nvPr/>
        </p:nvSpPr>
        <p:spPr>
          <a:xfrm>
            <a:off x="4825497" y="1246704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Keyref</a:t>
            </a:r>
            <a:r>
              <a:rPr lang="en-US" sz="1400" dirty="0"/>
              <a:t> Service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B6B665-A4A9-D545-A4DB-E8A878938199}"/>
              </a:ext>
            </a:extLst>
          </p:cNvPr>
          <p:cNvSpPr/>
          <p:nvPr/>
        </p:nvSpPr>
        <p:spPr>
          <a:xfrm>
            <a:off x="6524827" y="940779"/>
            <a:ext cx="1828799" cy="25894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Search Service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F4E1D3B-9BF0-F747-A2EC-5285410B1891}"/>
              </a:ext>
            </a:extLst>
          </p:cNvPr>
          <p:cNvSpPr/>
          <p:nvPr/>
        </p:nvSpPr>
        <p:spPr>
          <a:xfrm>
            <a:off x="4825496" y="940780"/>
            <a:ext cx="1545581" cy="2589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TOC Service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B878DE-F571-E84F-9955-757217E1B3CC}"/>
              </a:ext>
            </a:extLst>
          </p:cNvPr>
          <p:cNvSpPr/>
          <p:nvPr/>
        </p:nvSpPr>
        <p:spPr>
          <a:xfrm>
            <a:off x="4825495" y="631706"/>
            <a:ext cx="3528131" cy="2589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Help Launch Service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9D4D281-8286-6549-8A87-BD2AD8BBD69C}"/>
              </a:ext>
            </a:extLst>
          </p:cNvPr>
          <p:cNvSpPr/>
          <p:nvPr/>
        </p:nvSpPr>
        <p:spPr>
          <a:xfrm>
            <a:off x="4825496" y="2231647"/>
            <a:ext cx="3528130" cy="25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Extension Service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780BADA-CFE3-0F49-891D-AE40BCDDAF30}"/>
              </a:ext>
            </a:extLst>
          </p:cNvPr>
          <p:cNvSpPr/>
          <p:nvPr/>
        </p:nvSpPr>
        <p:spPr>
          <a:xfrm>
            <a:off x="4825497" y="1917586"/>
            <a:ext cx="3528130" cy="25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Doc Utilities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0C2A5-275C-FD4C-B758-3DC8AE0613BA}"/>
              </a:ext>
            </a:extLst>
          </p:cNvPr>
          <p:cNvSpPr/>
          <p:nvPr/>
        </p:nvSpPr>
        <p:spPr>
          <a:xfrm>
            <a:off x="4728118" y="1199724"/>
            <a:ext cx="3694771" cy="71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8C6421-D630-834E-8351-8F49469D6CC7}"/>
              </a:ext>
            </a:extLst>
          </p:cNvPr>
          <p:cNvSpPr txBox="1"/>
          <p:nvPr/>
        </p:nvSpPr>
        <p:spPr>
          <a:xfrm>
            <a:off x="4728118" y="2713431"/>
            <a:ext cx="4100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Call different XSLTs at will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Modify the XSLT before running a 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variable content (</a:t>
            </a:r>
            <a:r>
              <a:rPr lang="en-US" sz="1600" dirty="0" err="1"/>
              <a:t>keyrefs</a:t>
            </a:r>
            <a:r>
              <a:rPr lang="en-US" sz="1600" dirty="0"/>
              <a:t>, </a:t>
            </a:r>
            <a:r>
              <a:rPr lang="en-US" sz="1600" dirty="0" err="1"/>
              <a:t>conrefs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Generate content programmatically (Extension Service)</a:t>
            </a:r>
          </a:p>
        </p:txBody>
      </p:sp>
    </p:spTree>
    <p:extLst>
      <p:ext uri="{BB962C8B-B14F-4D97-AF65-F5344CB8AC3E}">
        <p14:creationId xmlns:p14="http://schemas.microsoft.com/office/powerpoint/2010/main" val="65867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Custom Functions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2B33B-6686-0949-9790-8CE6398C8735}"/>
              </a:ext>
            </a:extLst>
          </p:cNvPr>
          <p:cNvSpPr txBox="1"/>
          <p:nvPr/>
        </p:nvSpPr>
        <p:spPr>
          <a:xfrm>
            <a:off x="315590" y="836314"/>
            <a:ext cx="39168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Extension Service:</a:t>
            </a:r>
          </a:p>
          <a:p>
            <a:endParaRPr lang="pl-PL" sz="1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dictionary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of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functions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 A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way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inject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JS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into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help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app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without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using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inline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code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Used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Accordions</a:t>
            </a:r>
            <a:endParaRPr lang="pl-PL" sz="1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Open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Start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Walkthrough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Automatic list of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sub-topics</a:t>
            </a:r>
            <a:endParaRPr lang="pl-PL" sz="1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Execute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product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API </a:t>
            </a: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calls</a:t>
            </a:r>
            <a:endParaRPr lang="pl-PL" sz="1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Other</a:t>
            </a:r>
            <a:r>
              <a:rPr lang="pl-PL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???</a:t>
            </a:r>
            <a:endParaRPr lang="en-US" sz="16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7CC1D1-D73A-DC49-A609-FD74AABFA7D4}"/>
              </a:ext>
            </a:extLst>
          </p:cNvPr>
          <p:cNvSpPr/>
          <p:nvPr/>
        </p:nvSpPr>
        <p:spPr>
          <a:xfrm>
            <a:off x="4825495" y="249206"/>
            <a:ext cx="3528131" cy="33855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Doc_Controller</a:t>
            </a:r>
            <a:endParaRPr lang="en-US" sz="1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31AD8B-72AF-8549-95E7-09932789E757}"/>
              </a:ext>
            </a:extLst>
          </p:cNvPr>
          <p:cNvSpPr/>
          <p:nvPr/>
        </p:nvSpPr>
        <p:spPr>
          <a:xfrm>
            <a:off x="7212650" y="1246704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 Service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2BE7E0B-DE27-074C-9F3B-8BE748D81C87}"/>
              </a:ext>
            </a:extLst>
          </p:cNvPr>
          <p:cNvSpPr/>
          <p:nvPr/>
        </p:nvSpPr>
        <p:spPr>
          <a:xfrm>
            <a:off x="6015028" y="1246704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Conref</a:t>
            </a:r>
            <a:r>
              <a:rPr lang="en-US" sz="1400" dirty="0"/>
              <a:t> Service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1B06B63-8E5D-2A40-9FE4-AA5553F9AB89}"/>
              </a:ext>
            </a:extLst>
          </p:cNvPr>
          <p:cNvSpPr/>
          <p:nvPr/>
        </p:nvSpPr>
        <p:spPr>
          <a:xfrm>
            <a:off x="4825497" y="1246704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Keyref</a:t>
            </a:r>
            <a:r>
              <a:rPr lang="en-US" sz="1400" dirty="0"/>
              <a:t> Service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B6B665-A4A9-D545-A4DB-E8A878938199}"/>
              </a:ext>
            </a:extLst>
          </p:cNvPr>
          <p:cNvSpPr/>
          <p:nvPr/>
        </p:nvSpPr>
        <p:spPr>
          <a:xfrm>
            <a:off x="6524827" y="940779"/>
            <a:ext cx="1828799" cy="25894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Search Service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F4E1D3B-9BF0-F747-A2EC-5285410B1891}"/>
              </a:ext>
            </a:extLst>
          </p:cNvPr>
          <p:cNvSpPr/>
          <p:nvPr/>
        </p:nvSpPr>
        <p:spPr>
          <a:xfrm>
            <a:off x="4825496" y="940780"/>
            <a:ext cx="1545581" cy="2589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TOC Service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B878DE-F571-E84F-9955-757217E1B3CC}"/>
              </a:ext>
            </a:extLst>
          </p:cNvPr>
          <p:cNvSpPr/>
          <p:nvPr/>
        </p:nvSpPr>
        <p:spPr>
          <a:xfrm>
            <a:off x="4825495" y="631706"/>
            <a:ext cx="3528131" cy="2589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Help Launch Service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9D4D281-8286-6549-8A87-BD2AD8BBD69C}"/>
              </a:ext>
            </a:extLst>
          </p:cNvPr>
          <p:cNvSpPr/>
          <p:nvPr/>
        </p:nvSpPr>
        <p:spPr>
          <a:xfrm>
            <a:off x="4825496" y="2231647"/>
            <a:ext cx="3528130" cy="25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Extension Service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780BADA-CFE3-0F49-891D-AE40BCDDAF30}"/>
              </a:ext>
            </a:extLst>
          </p:cNvPr>
          <p:cNvSpPr/>
          <p:nvPr/>
        </p:nvSpPr>
        <p:spPr>
          <a:xfrm>
            <a:off x="4825497" y="1917586"/>
            <a:ext cx="3528130" cy="25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Doc Utilities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0C2A5-275C-FD4C-B758-3DC8AE0613BA}"/>
              </a:ext>
            </a:extLst>
          </p:cNvPr>
          <p:cNvSpPr/>
          <p:nvPr/>
        </p:nvSpPr>
        <p:spPr>
          <a:xfrm>
            <a:off x="4728118" y="2176530"/>
            <a:ext cx="3694771" cy="395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6C954-9E5C-FB4E-9FEA-66416B50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Let’s Pause…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456A9-8EB4-C84C-A463-413C15A19AF8}"/>
              </a:ext>
            </a:extLst>
          </p:cNvPr>
          <p:cNvSpPr txBox="1"/>
          <p:nvPr/>
        </p:nvSpPr>
        <p:spPr>
          <a:xfrm>
            <a:off x="249839" y="2011605"/>
            <a:ext cx="452094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Have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Help System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That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Static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server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Dynamic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in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client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Responds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user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role &amp;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product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flavor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be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extended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with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custom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functions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possible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and/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useful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because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Demand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031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1" y="2075329"/>
            <a:ext cx="2926080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Introducing Quick Help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55D55-F253-C740-BC85-7E2B24DDE5CB}"/>
              </a:ext>
            </a:extLst>
          </p:cNvPr>
          <p:cNvSpPr txBox="1"/>
          <p:nvPr/>
        </p:nvSpPr>
        <p:spPr>
          <a:xfrm>
            <a:off x="3859731" y="1694354"/>
            <a:ext cx="481263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For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Deeper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Dive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let’s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look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Quick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Help (QH).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Doc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-in-GUI.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With QH, we tease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apart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DITA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topics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deliver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micro-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in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user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interface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813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An App is an App…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B88D9-FBFD-FF44-AE78-5572C8237A67}"/>
              </a:ext>
            </a:extLst>
          </p:cNvPr>
          <p:cNvSpPr txBox="1"/>
          <p:nvPr/>
        </p:nvSpPr>
        <p:spPr>
          <a:xfrm>
            <a:off x="251087" y="1003412"/>
            <a:ext cx="47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Doc App is a Web GUI that displays data – Just like the product application.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C1E9E-E9D3-364A-BAD6-0225D588D904}"/>
              </a:ext>
            </a:extLst>
          </p:cNvPr>
          <p:cNvSpPr txBox="1"/>
          <p:nvPr/>
        </p:nvSpPr>
        <p:spPr>
          <a:xfrm>
            <a:off x="5212069" y="3524159"/>
            <a:ext cx="352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why not display doc content in the product GUI?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F42AD-BB94-1D43-B7EC-64190F49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1" y="2105968"/>
            <a:ext cx="4309110" cy="2351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A2F4A-6C72-7642-9B1C-ECF77ED49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8160"/>
            <a:ext cx="4411980" cy="23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7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…Is an App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A8550DA-A2E2-E540-930F-32AFCB7A2FFA}"/>
              </a:ext>
            </a:extLst>
          </p:cNvPr>
          <p:cNvSpPr/>
          <p:nvPr/>
        </p:nvSpPr>
        <p:spPr>
          <a:xfrm>
            <a:off x="5212069" y="264075"/>
            <a:ext cx="3528131" cy="33855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Doc_Controller</a:t>
            </a:r>
            <a:endParaRPr lang="en-US" sz="1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64C46CB-99CD-5C44-944B-BA801A32F351}"/>
              </a:ext>
            </a:extLst>
          </p:cNvPr>
          <p:cNvSpPr/>
          <p:nvPr/>
        </p:nvSpPr>
        <p:spPr>
          <a:xfrm>
            <a:off x="7599224" y="1261573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 Service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B56DB72-D13D-0748-B304-C2B016045B75}"/>
              </a:ext>
            </a:extLst>
          </p:cNvPr>
          <p:cNvSpPr/>
          <p:nvPr/>
        </p:nvSpPr>
        <p:spPr>
          <a:xfrm>
            <a:off x="6401602" y="1261573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Conref</a:t>
            </a:r>
            <a:r>
              <a:rPr lang="en-US" sz="1400" dirty="0"/>
              <a:t> Service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2F646A1-8368-4D4D-8E92-C59AC3CF6066}"/>
              </a:ext>
            </a:extLst>
          </p:cNvPr>
          <p:cNvSpPr/>
          <p:nvPr/>
        </p:nvSpPr>
        <p:spPr>
          <a:xfrm>
            <a:off x="5212071" y="1261573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Keyref</a:t>
            </a:r>
            <a:r>
              <a:rPr lang="en-US" sz="1400" dirty="0"/>
              <a:t> Service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294E4B4-95B0-0B42-92A9-75DAF6513AA6}"/>
              </a:ext>
            </a:extLst>
          </p:cNvPr>
          <p:cNvSpPr/>
          <p:nvPr/>
        </p:nvSpPr>
        <p:spPr>
          <a:xfrm>
            <a:off x="6911401" y="955648"/>
            <a:ext cx="1828799" cy="25894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Search Service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D15B28-CA0A-7947-9B76-7BDABB487C7C}"/>
              </a:ext>
            </a:extLst>
          </p:cNvPr>
          <p:cNvSpPr/>
          <p:nvPr/>
        </p:nvSpPr>
        <p:spPr>
          <a:xfrm>
            <a:off x="5212070" y="955649"/>
            <a:ext cx="1545581" cy="25894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TOC Service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51B5D17-8DDD-D044-9967-FCFF3E947991}"/>
              </a:ext>
            </a:extLst>
          </p:cNvPr>
          <p:cNvSpPr/>
          <p:nvPr/>
        </p:nvSpPr>
        <p:spPr>
          <a:xfrm>
            <a:off x="5212069" y="646575"/>
            <a:ext cx="3528131" cy="25894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Help Launch Service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729E7A4-C818-254B-9BEF-8D3EA98BCBEC}"/>
              </a:ext>
            </a:extLst>
          </p:cNvPr>
          <p:cNvSpPr/>
          <p:nvPr/>
        </p:nvSpPr>
        <p:spPr>
          <a:xfrm>
            <a:off x="5212070" y="2246516"/>
            <a:ext cx="3528130" cy="25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Extension Service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E384E0-3347-0649-B7D0-E5964920BDC5}"/>
              </a:ext>
            </a:extLst>
          </p:cNvPr>
          <p:cNvSpPr/>
          <p:nvPr/>
        </p:nvSpPr>
        <p:spPr>
          <a:xfrm>
            <a:off x="5212071" y="1932455"/>
            <a:ext cx="3528130" cy="25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Doc Utilities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B88D9-FBFD-FF44-AE78-5572C8237A67}"/>
              </a:ext>
            </a:extLst>
          </p:cNvPr>
          <p:cNvSpPr txBox="1"/>
          <p:nvPr/>
        </p:nvSpPr>
        <p:spPr>
          <a:xfrm>
            <a:off x="403800" y="1003412"/>
            <a:ext cx="454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just the DITA services, doc utilities, and extension service, we get Doc-in-GUI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F42AD-BB94-1D43-B7EC-64190F49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9" y="1846756"/>
            <a:ext cx="4640395" cy="25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6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53843"/>
            <a:ext cx="4168202" cy="37788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Exploit the Doc App</a:t>
            </a:r>
            <a:br>
              <a:rPr lang="en-US" sz="1600" dirty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Maximize control on the Doc side</a:t>
            </a:r>
          </a:p>
          <a:p>
            <a:pPr marL="459486" lvl="2" indent="-285750"/>
            <a:r>
              <a:rPr lang="en-US" sz="1300" dirty="0"/>
              <a:t>We own the transforms</a:t>
            </a:r>
          </a:p>
          <a:p>
            <a:pPr marL="459486" lvl="2" indent="-285750"/>
            <a:r>
              <a:rPr lang="en-US" sz="1300" dirty="0"/>
              <a:t>We own the topics</a:t>
            </a:r>
          </a:p>
          <a:p>
            <a:pPr marL="459486" lvl="2" indent="-285750"/>
            <a:r>
              <a:rPr lang="en-US" sz="1300" dirty="0"/>
              <a:t>Meta-data declares topic subsets</a:t>
            </a:r>
            <a:br>
              <a:rPr lang="en-US" sz="1300" dirty="0"/>
            </a:b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GUI-to-Topic Mapping:</a:t>
            </a:r>
          </a:p>
          <a:p>
            <a:pPr marL="459486" lvl="2" indent="-285750"/>
            <a:r>
              <a:rPr lang="en-US" sz="1300" dirty="0"/>
              <a:t>JSON file owned by Pubs</a:t>
            </a:r>
            <a:br>
              <a:rPr lang="en-US" sz="1300" dirty="0"/>
            </a:b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Authoring/Publishing:</a:t>
            </a:r>
          </a:p>
          <a:p>
            <a:pPr marL="459486" lvl="2" indent="-285750"/>
            <a:r>
              <a:rPr lang="en-US" sz="1300" dirty="0"/>
              <a:t>Minimal changes to our process</a:t>
            </a:r>
          </a:p>
          <a:p>
            <a:pPr marL="459486" lvl="2" indent="-285750"/>
            <a:r>
              <a:rPr lang="en-US" sz="1300" dirty="0"/>
              <a:t>Sustainable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4BB59C-0E58-FA47-BAC7-FB591CA5D019}"/>
              </a:ext>
            </a:extLst>
          </p:cNvPr>
          <p:cNvSpPr txBox="1">
            <a:spLocks/>
          </p:cNvSpPr>
          <p:nvPr/>
        </p:nvSpPr>
        <p:spPr>
          <a:xfrm>
            <a:off x="403798" y="853843"/>
            <a:ext cx="3745292" cy="37788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2286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73736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36576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Bring content closer to the user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Single Source (of truth)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 to the long-form doc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Blur the line between GUI and DOC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8F4FB-D6B3-E549-BCBC-081860FB89B8}"/>
              </a:ext>
            </a:extLst>
          </p:cNvPr>
          <p:cNvSpPr txBox="1">
            <a:spLocks/>
          </p:cNvSpPr>
          <p:nvPr/>
        </p:nvSpPr>
        <p:spPr>
          <a:xfrm>
            <a:off x="4572000" y="356378"/>
            <a:ext cx="3669030" cy="392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2C9328"/>
                </a:solidFill>
              </a:rPr>
              <a:t>Tactics</a:t>
            </a:r>
          </a:p>
        </p:txBody>
      </p:sp>
    </p:spTree>
    <p:extLst>
      <p:ext uri="{BB962C8B-B14F-4D97-AF65-F5344CB8AC3E}">
        <p14:creationId xmlns:p14="http://schemas.microsoft.com/office/powerpoint/2010/main" val="374389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256" y="352568"/>
            <a:ext cx="4121598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Three Microcontent Types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8F9F3C-0C0C-2444-9E97-7CA47DDCAE20}"/>
              </a:ext>
            </a:extLst>
          </p:cNvPr>
          <p:cNvSpPr>
            <a:spLocks noChangeAspect="1"/>
          </p:cNvSpPr>
          <p:nvPr/>
        </p:nvSpPr>
        <p:spPr>
          <a:xfrm>
            <a:off x="290146" y="448319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0EF54F-9717-5F4B-96C1-2CBAE29D188C}"/>
              </a:ext>
            </a:extLst>
          </p:cNvPr>
          <p:cNvSpPr>
            <a:spLocks noChangeAspect="1"/>
          </p:cNvSpPr>
          <p:nvPr/>
        </p:nvSpPr>
        <p:spPr>
          <a:xfrm>
            <a:off x="3262744" y="1598203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CF72C1-CD25-234E-ACCF-59BA5FD70E52}"/>
              </a:ext>
            </a:extLst>
          </p:cNvPr>
          <p:cNvSpPr>
            <a:spLocks noChangeAspect="1"/>
          </p:cNvSpPr>
          <p:nvPr/>
        </p:nvSpPr>
        <p:spPr>
          <a:xfrm>
            <a:off x="6016996" y="2552235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D242E-9DAD-5F4C-A6A4-C2AAFDE19137}"/>
              </a:ext>
            </a:extLst>
          </p:cNvPr>
          <p:cNvSpPr txBox="1"/>
          <p:nvPr/>
        </p:nvSpPr>
        <p:spPr>
          <a:xfrm>
            <a:off x="796366" y="492253"/>
            <a:ext cx="26555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Walk-Through</a:t>
            </a:r>
            <a:endParaRPr lang="en-US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DA647-0A86-B549-A381-05BCFE4428D6}"/>
              </a:ext>
            </a:extLst>
          </p:cNvPr>
          <p:cNvSpPr txBox="1"/>
          <p:nvPr/>
        </p:nvSpPr>
        <p:spPr>
          <a:xfrm>
            <a:off x="3768964" y="1642137"/>
            <a:ext cx="26555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Quick</a:t>
            </a:r>
            <a:r>
              <a:rPr lang="pl-PL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Help Panel</a:t>
            </a:r>
            <a:endParaRPr lang="en-US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A6C4F-5DDA-4347-B5A2-934CF8C205A0}"/>
              </a:ext>
            </a:extLst>
          </p:cNvPr>
          <p:cNvSpPr txBox="1"/>
          <p:nvPr/>
        </p:nvSpPr>
        <p:spPr>
          <a:xfrm>
            <a:off x="6523216" y="2596169"/>
            <a:ext cx="26555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Inline</a:t>
            </a:r>
            <a:r>
              <a:rPr lang="pl-PL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Quick</a:t>
            </a:r>
            <a:r>
              <a:rPr lang="pl-PL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Help</a:t>
            </a:r>
            <a:endParaRPr lang="en-US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C94B7E-55A9-5B4D-BF6A-2CEC4C66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29" y="2074855"/>
            <a:ext cx="1831731" cy="1517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7D38BA-19B8-F540-9AC2-D84821F5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40" y="870772"/>
            <a:ext cx="2103777" cy="1307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55EE9D-BDF3-6746-8651-137DB84D7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267" y="3009435"/>
            <a:ext cx="2374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73" y="2075329"/>
            <a:ext cx="2739707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QH Panel: Extracting Microcontent From Topics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3E42E-52FB-AB4B-8930-C17B2113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85944"/>
            <a:ext cx="4385627" cy="36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B8DBCD-22FB-B844-B552-CDA59BAE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8" y="324428"/>
            <a:ext cx="3581293" cy="2247322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E65FFE8-0773-8C4F-86C9-A008533D8AF4}"/>
              </a:ext>
            </a:extLst>
          </p:cNvPr>
          <p:cNvSpPr/>
          <p:nvPr/>
        </p:nvSpPr>
        <p:spPr>
          <a:xfrm>
            <a:off x="4445177" y="493168"/>
            <a:ext cx="2358002" cy="523220"/>
          </a:xfrm>
          <a:prstGeom prst="wedgeRectCallout">
            <a:avLst>
              <a:gd name="adj1" fmla="val -83140"/>
              <a:gd name="adj2" fmla="val -513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29242-BCC4-554C-BC9A-705D2A227F9B}"/>
              </a:ext>
            </a:extLst>
          </p:cNvPr>
          <p:cNvSpPr txBox="1"/>
          <p:nvPr/>
        </p:nvSpPr>
        <p:spPr>
          <a:xfrm>
            <a:off x="4516582" y="501427"/>
            <a:ext cx="214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icon in chart to request a QH ID.</a:t>
            </a:r>
          </a:p>
        </p:txBody>
      </p:sp>
    </p:spTree>
    <p:extLst>
      <p:ext uri="{BB962C8B-B14F-4D97-AF65-F5344CB8AC3E}">
        <p14:creationId xmlns:p14="http://schemas.microsoft.com/office/powerpoint/2010/main" val="5417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A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How we bring Microcontent into the product GUI, using DITA Single Source.</a:t>
            </a:r>
          </a:p>
          <a:p>
            <a:endParaRPr lang="en-US" sz="1800" dirty="0"/>
          </a:p>
          <a:p>
            <a:r>
              <a:rPr lang="en-US" sz="1800" dirty="0"/>
              <a:t>How Transform On Demand works for us, and some interesting concepts that it reveals.</a:t>
            </a:r>
          </a:p>
        </p:txBody>
      </p:sp>
    </p:spTree>
    <p:extLst>
      <p:ext uri="{BB962C8B-B14F-4D97-AF65-F5344CB8AC3E}">
        <p14:creationId xmlns:p14="http://schemas.microsoft.com/office/powerpoint/2010/main" val="217048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DA22E3-A733-B045-A873-3424376B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8" y="324428"/>
            <a:ext cx="1768107" cy="110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3D444-7A38-7141-B262-84CE3608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34" y="392402"/>
            <a:ext cx="4868242" cy="1950749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7835552F-65FC-6843-BBC2-3290A1542EAA}"/>
              </a:ext>
            </a:extLst>
          </p:cNvPr>
          <p:cNvSpPr/>
          <p:nvPr/>
        </p:nvSpPr>
        <p:spPr>
          <a:xfrm>
            <a:off x="6525491" y="1325356"/>
            <a:ext cx="2265217" cy="794389"/>
          </a:xfrm>
          <a:prstGeom prst="wedgeRectCallout">
            <a:avLst>
              <a:gd name="adj1" fmla="val -73482"/>
              <a:gd name="adj2" fmla="val -577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1CA57-5B1B-F443-834F-714F6D10CE1E}"/>
              </a:ext>
            </a:extLst>
          </p:cNvPr>
          <p:cNvSpPr txBox="1"/>
          <p:nvPr/>
        </p:nvSpPr>
        <p:spPr>
          <a:xfrm>
            <a:off x="6594767" y="1312994"/>
            <a:ext cx="2029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request looks up the ID in the QH Map (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Pending Actions</a:t>
            </a:r>
            <a:r>
              <a:rPr lang="en-US" sz="1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6CC2E-7BC5-DD46-873D-B9C3002E21D8}"/>
              </a:ext>
            </a:extLst>
          </p:cNvPr>
          <p:cNvSpPr txBox="1"/>
          <p:nvPr/>
        </p:nvSpPr>
        <p:spPr>
          <a:xfrm>
            <a:off x="4716379" y="2672013"/>
            <a:ext cx="43087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QH request gets data from the QH map entry: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map specifies a default XSLT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CONTENT field identifies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OVERVIEW field gives metadata for overall content for this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SECTIONS fields give metadata for sub-topic content (per chart type in this example)</a:t>
            </a:r>
          </a:p>
        </p:txBody>
      </p:sp>
    </p:spTree>
    <p:extLst>
      <p:ext uri="{BB962C8B-B14F-4D97-AF65-F5344CB8AC3E}">
        <p14:creationId xmlns:p14="http://schemas.microsoft.com/office/powerpoint/2010/main" val="332638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BF015-2BE4-A645-84E5-B2025633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8" y="1922956"/>
            <a:ext cx="4640395" cy="2531755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7835552F-65FC-6843-BBC2-3290A1542EAA}"/>
              </a:ext>
            </a:extLst>
          </p:cNvPr>
          <p:cNvSpPr/>
          <p:nvPr/>
        </p:nvSpPr>
        <p:spPr>
          <a:xfrm>
            <a:off x="5393368" y="2220449"/>
            <a:ext cx="3279577" cy="2060606"/>
          </a:xfrm>
          <a:prstGeom prst="wedgeRectCallout">
            <a:avLst>
              <a:gd name="adj1" fmla="val -66383"/>
              <a:gd name="adj2" fmla="val -21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A22E3-A733-B045-A873-3424376B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8" y="324428"/>
            <a:ext cx="1768107" cy="1109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6CC2E-7BC5-DD46-873D-B9C3002E21D8}"/>
              </a:ext>
            </a:extLst>
          </p:cNvPr>
          <p:cNvSpPr txBox="1"/>
          <p:nvPr/>
        </p:nvSpPr>
        <p:spPr>
          <a:xfrm>
            <a:off x="5490351" y="2279073"/>
            <a:ext cx="3182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app uses the map data to call the</a:t>
            </a:r>
            <a:br>
              <a:rPr lang="en-US" sz="1400" dirty="0"/>
            </a:br>
            <a:r>
              <a:rPr lang="en-US" sz="1400" dirty="0"/>
              <a:t>Transform Service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Path to XSLT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Path to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XSLT param for main QH content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QH_Overview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XSLT param for this specific chart type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QH_TextChart</a:t>
            </a:r>
            <a:r>
              <a:rPr lang="en-US" sz="14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EC4D04-AFCD-F242-A1DD-58ED34E42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35" y="381089"/>
            <a:ext cx="2486077" cy="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6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BF015-2BE4-A645-84E5-B2025633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9" y="1922957"/>
            <a:ext cx="2033610" cy="1109518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7835552F-65FC-6843-BBC2-3290A1542EAA}"/>
              </a:ext>
            </a:extLst>
          </p:cNvPr>
          <p:cNvSpPr/>
          <p:nvPr/>
        </p:nvSpPr>
        <p:spPr>
          <a:xfrm>
            <a:off x="4624441" y="2979184"/>
            <a:ext cx="3279577" cy="1535185"/>
          </a:xfrm>
          <a:prstGeom prst="wedgeRectCallout">
            <a:avLst>
              <a:gd name="adj1" fmla="val -66383"/>
              <a:gd name="adj2" fmla="val -21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A22E3-A733-B045-A873-3424376B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8" y="324428"/>
            <a:ext cx="1768107" cy="1109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6CC2E-7BC5-DD46-873D-B9C3002E21D8}"/>
              </a:ext>
            </a:extLst>
          </p:cNvPr>
          <p:cNvSpPr txBox="1"/>
          <p:nvPr/>
        </p:nvSpPr>
        <p:spPr>
          <a:xfrm>
            <a:off x="4721424" y="3037808"/>
            <a:ext cx="3092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Transform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Loads the XSLT and Topic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Passes the params to the XSLT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Executes the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Returns the generated HTML to the app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56F6D-0A4E-F449-BEF7-2BE454E0DA3F}"/>
              </a:ext>
            </a:extLst>
          </p:cNvPr>
          <p:cNvSpPr/>
          <p:nvPr/>
        </p:nvSpPr>
        <p:spPr>
          <a:xfrm>
            <a:off x="2531472" y="3270482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 Service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F074A3-84DF-A841-AB39-E35AC896A2EB}"/>
              </a:ext>
            </a:extLst>
          </p:cNvPr>
          <p:cNvSpPr/>
          <p:nvPr/>
        </p:nvSpPr>
        <p:spPr>
          <a:xfrm>
            <a:off x="1333850" y="3270482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Conref</a:t>
            </a:r>
            <a:r>
              <a:rPr lang="en-US" sz="1400" dirty="0"/>
              <a:t> Service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412B9EA-0461-E641-AFDE-7DA3135E2584}"/>
              </a:ext>
            </a:extLst>
          </p:cNvPr>
          <p:cNvSpPr/>
          <p:nvPr/>
        </p:nvSpPr>
        <p:spPr>
          <a:xfrm>
            <a:off x="144319" y="3270482"/>
            <a:ext cx="1140976" cy="61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Keyref</a:t>
            </a:r>
            <a:r>
              <a:rPr lang="en-US" sz="1400" dirty="0"/>
              <a:t> Service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7862CC-7795-274E-AAEB-10CA82062A99}"/>
              </a:ext>
            </a:extLst>
          </p:cNvPr>
          <p:cNvSpPr/>
          <p:nvPr/>
        </p:nvSpPr>
        <p:spPr>
          <a:xfrm>
            <a:off x="144318" y="4255425"/>
            <a:ext cx="3528130" cy="25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Extension Service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191935E-4594-1040-8AA3-2D7BF2177D58}"/>
              </a:ext>
            </a:extLst>
          </p:cNvPr>
          <p:cNvSpPr/>
          <p:nvPr/>
        </p:nvSpPr>
        <p:spPr>
          <a:xfrm>
            <a:off x="144319" y="3941364"/>
            <a:ext cx="3528130" cy="25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Doc Utilities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7B915D-B814-7545-80E1-F92810E63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35" y="381089"/>
            <a:ext cx="2486077" cy="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8F7BFC-6467-9F43-BDC8-0FD61637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6" y="1925436"/>
            <a:ext cx="3279577" cy="2716904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7835552F-65FC-6843-BBC2-3290A1542EAA}"/>
              </a:ext>
            </a:extLst>
          </p:cNvPr>
          <p:cNvSpPr/>
          <p:nvPr/>
        </p:nvSpPr>
        <p:spPr>
          <a:xfrm>
            <a:off x="6380018" y="2420009"/>
            <a:ext cx="2249388" cy="856592"/>
          </a:xfrm>
          <a:prstGeom prst="wedgeRectCallout">
            <a:avLst>
              <a:gd name="adj1" fmla="val -66383"/>
              <a:gd name="adj2" fmla="val -21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6CC2E-7BC5-DD46-873D-B9C3002E21D8}"/>
              </a:ext>
            </a:extLst>
          </p:cNvPr>
          <p:cNvSpPr txBox="1"/>
          <p:nvPr/>
        </p:nvSpPr>
        <p:spPr>
          <a:xfrm>
            <a:off x="6503645" y="2477716"/>
            <a:ext cx="2125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app displays the transformed result in a QH panel.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BF015-2BE4-A645-84E5-B2025633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9" y="1922957"/>
            <a:ext cx="2033610" cy="110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A22E3-A733-B045-A873-3424376B0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18" y="324428"/>
            <a:ext cx="1768107" cy="1109517"/>
          </a:xfrm>
          <a:prstGeom prst="rect">
            <a:avLst/>
          </a:prstGeom>
        </p:spPr>
      </p:pic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F39911D-BBE8-B843-AB16-E9D6F775B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18" y="3366654"/>
            <a:ext cx="1563832" cy="5885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9B1EA4-402B-7D4F-B49C-E8589512F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235" y="381089"/>
            <a:ext cx="2486077" cy="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464316-3005-BB41-8066-089F4E8E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282" y="349248"/>
            <a:ext cx="4468928" cy="3852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4642337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Doc Asset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E9C55-853E-D04A-9F1D-E2CD20D9E21D}"/>
              </a:ext>
            </a:extLst>
          </p:cNvPr>
          <p:cNvSpPr txBox="1"/>
          <p:nvPr/>
        </p:nvSpPr>
        <p:spPr>
          <a:xfrm>
            <a:off x="403799" y="1003338"/>
            <a:ext cx="5402091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Uses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outputclass</a:t>
            </a:r>
            <a:endParaRPr lang="pl-PL" dirty="0">
              <a:latin typeface="Courier" pitchFamily="2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Courier" pitchFamily="2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QH_Overview</a:t>
            </a:r>
            <a:br>
              <a:rPr lang="pl-PL" dirty="0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title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generic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overview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for </a:t>
            </a:r>
            <a:b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QH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QH_TextChart</a:t>
            </a:r>
            <a:br>
              <a:rPr lang="pl-PL" dirty="0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only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shows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if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GUI </a:t>
            </a:r>
            <a:b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widget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asks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for the </a:t>
            </a:r>
            <a:r>
              <a:rPr lang="pl-PL" dirty="0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section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NOTE: 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decompose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dirty="0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&lt;ul&gt; </a:t>
            </a:r>
            <a:b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and </a:t>
            </a:r>
            <a:r>
              <a:rPr lang="pl-PL" dirty="0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&lt;li&gt;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elements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447865-9434-7D46-86CB-110B8614F7DF}"/>
              </a:ext>
            </a:extLst>
          </p:cNvPr>
          <p:cNvCxnSpPr/>
          <p:nvPr/>
        </p:nvCxnSpPr>
        <p:spPr>
          <a:xfrm flipV="1">
            <a:off x="2217420" y="744843"/>
            <a:ext cx="2446862" cy="1312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9E0F03-BCF4-B844-8DE8-8E9985797A3F}"/>
              </a:ext>
            </a:extLst>
          </p:cNvPr>
          <p:cNvCxnSpPr>
            <a:cxnSpLocks/>
          </p:cNvCxnSpPr>
          <p:nvPr/>
        </p:nvCxnSpPr>
        <p:spPr>
          <a:xfrm flipV="1">
            <a:off x="2308860" y="1004677"/>
            <a:ext cx="2560320" cy="1052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0DC044-9424-624D-BB01-F7278154DE3F}"/>
              </a:ext>
            </a:extLst>
          </p:cNvPr>
          <p:cNvCxnSpPr>
            <a:cxnSpLocks/>
          </p:cNvCxnSpPr>
          <p:nvPr/>
        </p:nvCxnSpPr>
        <p:spPr>
          <a:xfrm flipV="1">
            <a:off x="2724967" y="2571750"/>
            <a:ext cx="2584442" cy="484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F8A1B0-DC2E-AF49-B519-A2E08C378470}"/>
              </a:ext>
            </a:extLst>
          </p:cNvPr>
          <p:cNvCxnSpPr>
            <a:cxnSpLocks/>
          </p:cNvCxnSpPr>
          <p:nvPr/>
        </p:nvCxnSpPr>
        <p:spPr>
          <a:xfrm flipV="1">
            <a:off x="2811780" y="3056023"/>
            <a:ext cx="2497629" cy="49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8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5073809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QH Panel Transform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E9C55-853E-D04A-9F1D-E2CD20D9E21D}"/>
              </a:ext>
            </a:extLst>
          </p:cNvPr>
          <p:cNvSpPr txBox="1"/>
          <p:nvPr/>
        </p:nvSpPr>
        <p:spPr>
          <a:xfrm>
            <a:off x="5027167" y="1744986"/>
            <a:ext cx="389563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i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i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</a:t>
            </a:r>
            <a:r>
              <a:rPr lang="pl-PL" i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Demand</a:t>
            </a:r>
            <a:r>
              <a:rPr lang="pl-PL" i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means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filter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same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topic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different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ways</a:t>
            </a:r>
            <a:b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need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for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separate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copies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for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each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QH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assembly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–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Doc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build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remains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trivial</a:t>
            </a:r>
            <a:b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Dynamic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results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– No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processing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server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side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9C10B-B470-B145-BC75-F402A680424E}"/>
              </a:ext>
            </a:extLst>
          </p:cNvPr>
          <p:cNvSpPr txBox="1"/>
          <p:nvPr/>
        </p:nvSpPr>
        <p:spPr>
          <a:xfrm>
            <a:off x="256144" y="1883484"/>
            <a:ext cx="421216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request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sends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outputclass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values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as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paramaters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the XSLT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XSLT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only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applies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elements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with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matching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Courier" pitchFamily="2" charset="0"/>
                <a:ea typeface="Open Sans Light" panose="020B0306030504020204" pitchFamily="34" charset="0"/>
                <a:cs typeface="Arial" panose="020B0604020202020204" pitchFamily="34" charset="0"/>
              </a:rPr>
              <a:t>outputclass</a:t>
            </a:r>
            <a:endParaRPr lang="pl-PL" dirty="0">
              <a:latin typeface="Courier" pitchFamily="2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full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topic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into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panel, pass no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paramaters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E2B60-ED07-8648-B05F-B3363D35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4" y="933162"/>
            <a:ext cx="8666662" cy="4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6C954-9E5C-FB4E-9FEA-66416B50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Let’s Pause…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456A9-8EB4-C84C-A463-413C15A19AF8}"/>
              </a:ext>
            </a:extLst>
          </p:cNvPr>
          <p:cNvSpPr txBox="1"/>
          <p:nvPr/>
        </p:nvSpPr>
        <p:spPr>
          <a:xfrm>
            <a:off x="249839" y="2150106"/>
            <a:ext cx="4520944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Extracting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microcentent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from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topic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reveals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two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interesting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ideas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</a:t>
            </a:r>
            <a:b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Metadata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as </a:t>
            </a:r>
            <a:r>
              <a:rPr lang="pl-PL" i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overlays</a:t>
            </a:r>
            <a:b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rules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as </a:t>
            </a:r>
            <a:r>
              <a:rPr lang="pl-PL" i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</a:t>
            </a:r>
            <a:endParaRPr lang="pl-PL" i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5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73" y="2075329"/>
            <a:ext cx="2739707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Metadata 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Overlays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4484A-68B7-2A46-8E66-423DEFCA5929}"/>
              </a:ext>
            </a:extLst>
          </p:cNvPr>
          <p:cNvSpPr txBox="1"/>
          <p:nvPr/>
        </p:nvSpPr>
        <p:spPr>
          <a:xfrm>
            <a:off x="3294253" y="1370116"/>
            <a:ext cx="536848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Think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of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layer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that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only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exposes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select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words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   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overlay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extract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specific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meaning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from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One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have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multiple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overlays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You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think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overlay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categories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paradigm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could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help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manage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as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metadata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gets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more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complex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162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DE9C55-853E-D04A-9F1D-E2CD20D9E21D}"/>
              </a:ext>
            </a:extLst>
          </p:cNvPr>
          <p:cNvSpPr txBox="1"/>
          <p:nvPr/>
        </p:nvSpPr>
        <p:spPr>
          <a:xfrm>
            <a:off x="403800" y="2556772"/>
            <a:ext cx="37150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From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single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056" name="Picture 8" descr="Poem | DE LINGUA EN LINGUA">
            <a:extLst>
              <a:ext uri="{FF2B5EF4-FFF2-40B4-BE49-F238E27FC236}">
                <a16:creationId xmlns:a16="http://schemas.microsoft.com/office/drawing/2014/main" id="{10DB5D99-1F27-A946-A371-2A7EB3DE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76" y="232996"/>
            <a:ext cx="3269015" cy="43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oem | DE LINGUA EN LINGUA">
            <a:extLst>
              <a:ext uri="{FF2B5EF4-FFF2-40B4-BE49-F238E27FC236}">
                <a16:creationId xmlns:a16="http://schemas.microsoft.com/office/drawing/2014/main" id="{10DB5D99-1F27-A946-A371-2A7EB3DE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76" y="232996"/>
            <a:ext cx="3269015" cy="43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509194-9DCD-E643-AEBB-B750EA466373}"/>
              </a:ext>
            </a:extLst>
          </p:cNvPr>
          <p:cNvSpPr/>
          <p:nvPr/>
        </p:nvSpPr>
        <p:spPr>
          <a:xfrm>
            <a:off x="6068851" y="1527660"/>
            <a:ext cx="1169377" cy="248385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A9EB5-B78B-E64F-8A03-C155BBB6F777}"/>
              </a:ext>
            </a:extLst>
          </p:cNvPr>
          <p:cNvSpPr/>
          <p:nvPr/>
        </p:nvSpPr>
        <p:spPr>
          <a:xfrm>
            <a:off x="8293305" y="1521069"/>
            <a:ext cx="451339" cy="254977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E7803-7341-A34C-90B7-9088527F91A0}"/>
              </a:ext>
            </a:extLst>
          </p:cNvPr>
          <p:cNvSpPr/>
          <p:nvPr/>
        </p:nvSpPr>
        <p:spPr>
          <a:xfrm>
            <a:off x="6068850" y="1776046"/>
            <a:ext cx="2675794" cy="793507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D015D-00B2-7C41-B886-6CEB784C55E2}"/>
              </a:ext>
            </a:extLst>
          </p:cNvPr>
          <p:cNvSpPr/>
          <p:nvPr/>
        </p:nvSpPr>
        <p:spPr>
          <a:xfrm>
            <a:off x="6068850" y="2569554"/>
            <a:ext cx="756140" cy="272560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189A7-6F09-A641-9D1C-2DC3D4551676}"/>
              </a:ext>
            </a:extLst>
          </p:cNvPr>
          <p:cNvSpPr/>
          <p:nvPr/>
        </p:nvSpPr>
        <p:spPr>
          <a:xfrm>
            <a:off x="6068851" y="2842115"/>
            <a:ext cx="896815" cy="257173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794F7E-29E3-6045-B75C-DF578ACBC5A7}"/>
              </a:ext>
            </a:extLst>
          </p:cNvPr>
          <p:cNvSpPr/>
          <p:nvPr/>
        </p:nvSpPr>
        <p:spPr>
          <a:xfrm>
            <a:off x="6077644" y="3099288"/>
            <a:ext cx="395653" cy="254977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E988A-A118-AC4C-AE95-98C2540FEAE5}"/>
              </a:ext>
            </a:extLst>
          </p:cNvPr>
          <p:cNvSpPr/>
          <p:nvPr/>
        </p:nvSpPr>
        <p:spPr>
          <a:xfrm>
            <a:off x="6077645" y="3354264"/>
            <a:ext cx="888022" cy="551716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C3F799-2EE5-3249-8358-59C9617BE769}"/>
              </a:ext>
            </a:extLst>
          </p:cNvPr>
          <p:cNvSpPr/>
          <p:nvPr/>
        </p:nvSpPr>
        <p:spPr>
          <a:xfrm>
            <a:off x="7088758" y="2571750"/>
            <a:ext cx="1655886" cy="272562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F3468-A93A-7143-AD4F-39285BC63CC9}"/>
              </a:ext>
            </a:extLst>
          </p:cNvPr>
          <p:cNvSpPr/>
          <p:nvPr/>
        </p:nvSpPr>
        <p:spPr>
          <a:xfrm>
            <a:off x="7335341" y="2844311"/>
            <a:ext cx="1409303" cy="246184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4C0A9-98B5-8E4A-9C0D-B39CC5A3ED99}"/>
              </a:ext>
            </a:extLst>
          </p:cNvPr>
          <p:cNvSpPr/>
          <p:nvPr/>
        </p:nvSpPr>
        <p:spPr>
          <a:xfrm>
            <a:off x="6851766" y="3090495"/>
            <a:ext cx="1892878" cy="274757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C82888-49A1-7E4E-8417-EBABEEA82BAD}"/>
              </a:ext>
            </a:extLst>
          </p:cNvPr>
          <p:cNvSpPr/>
          <p:nvPr/>
        </p:nvSpPr>
        <p:spPr>
          <a:xfrm>
            <a:off x="6965666" y="3365252"/>
            <a:ext cx="1778977" cy="263769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3D114A-2C3C-564F-96C9-52D61917E324}"/>
              </a:ext>
            </a:extLst>
          </p:cNvPr>
          <p:cNvSpPr/>
          <p:nvPr/>
        </p:nvSpPr>
        <p:spPr>
          <a:xfrm>
            <a:off x="8038328" y="3629022"/>
            <a:ext cx="706315" cy="270364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54CF7B-44D6-5F45-BF8A-5AF846CFADB0}"/>
              </a:ext>
            </a:extLst>
          </p:cNvPr>
          <p:cNvSpPr/>
          <p:nvPr/>
        </p:nvSpPr>
        <p:spPr>
          <a:xfrm>
            <a:off x="6084998" y="3905980"/>
            <a:ext cx="2675794" cy="263769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AC8DE-07BD-B94F-AFD2-9B57C1AAB42B}"/>
              </a:ext>
            </a:extLst>
          </p:cNvPr>
          <p:cNvSpPr/>
          <p:nvPr/>
        </p:nvSpPr>
        <p:spPr>
          <a:xfrm>
            <a:off x="6068850" y="650631"/>
            <a:ext cx="2675794" cy="874831"/>
          </a:xfrm>
          <a:prstGeom prst="rect">
            <a:avLst/>
          </a:prstGeom>
          <a:solidFill>
            <a:srgbClr val="00B7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Poem | DE LINGUA EN LINGUA">
            <a:extLst>
              <a:ext uri="{FF2B5EF4-FFF2-40B4-BE49-F238E27FC236}">
                <a16:creationId xmlns:a16="http://schemas.microsoft.com/office/drawing/2014/main" id="{08F2A839-68E8-C542-BE4A-D516912C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" y="265080"/>
            <a:ext cx="3269015" cy="43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FFDF78-4499-214F-8CDC-1261439453BB}"/>
              </a:ext>
            </a:extLst>
          </p:cNvPr>
          <p:cNvSpPr/>
          <p:nvPr/>
        </p:nvSpPr>
        <p:spPr>
          <a:xfrm>
            <a:off x="1069478" y="1553152"/>
            <a:ext cx="1681284" cy="2549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87679B-C04E-3F44-993A-7AD3BD7B110B}"/>
              </a:ext>
            </a:extLst>
          </p:cNvPr>
          <p:cNvSpPr/>
          <p:nvPr/>
        </p:nvSpPr>
        <p:spPr>
          <a:xfrm>
            <a:off x="2750762" y="1553153"/>
            <a:ext cx="451339" cy="2549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6681FA-CFD9-B44D-B0AF-1BE96D973227}"/>
              </a:ext>
            </a:extLst>
          </p:cNvPr>
          <p:cNvSpPr/>
          <p:nvPr/>
        </p:nvSpPr>
        <p:spPr>
          <a:xfrm>
            <a:off x="526307" y="1808129"/>
            <a:ext cx="2675794" cy="80229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099EF3-44DD-D344-9614-140B0C1D8229}"/>
              </a:ext>
            </a:extLst>
          </p:cNvPr>
          <p:cNvSpPr/>
          <p:nvPr/>
        </p:nvSpPr>
        <p:spPr>
          <a:xfrm>
            <a:off x="526307" y="2612626"/>
            <a:ext cx="1019908" cy="26157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3F00E-1D7F-244D-B2BF-2F1C6D01635A}"/>
              </a:ext>
            </a:extLst>
          </p:cNvPr>
          <p:cNvSpPr/>
          <p:nvPr/>
        </p:nvSpPr>
        <p:spPr>
          <a:xfrm>
            <a:off x="526308" y="2876396"/>
            <a:ext cx="1266490" cy="270364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996CB6-7970-094F-9442-2717B3B3D2AA}"/>
              </a:ext>
            </a:extLst>
          </p:cNvPr>
          <p:cNvSpPr/>
          <p:nvPr/>
        </p:nvSpPr>
        <p:spPr>
          <a:xfrm>
            <a:off x="535102" y="3386348"/>
            <a:ext cx="321940" cy="27695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F68C9-D596-5D44-B3F1-BAB65E50E2C5}"/>
              </a:ext>
            </a:extLst>
          </p:cNvPr>
          <p:cNvSpPr/>
          <p:nvPr/>
        </p:nvSpPr>
        <p:spPr>
          <a:xfrm>
            <a:off x="1546215" y="2612626"/>
            <a:ext cx="1655886" cy="263769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B8FC97-4289-1343-9AED-1083EDF59ACA}"/>
              </a:ext>
            </a:extLst>
          </p:cNvPr>
          <p:cNvSpPr/>
          <p:nvPr/>
        </p:nvSpPr>
        <p:spPr>
          <a:xfrm>
            <a:off x="1792798" y="2882988"/>
            <a:ext cx="1409303" cy="26596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30561-29BA-D248-97EC-6FF40BC8BDFB}"/>
              </a:ext>
            </a:extLst>
          </p:cNvPr>
          <p:cNvSpPr/>
          <p:nvPr/>
        </p:nvSpPr>
        <p:spPr>
          <a:xfrm>
            <a:off x="526307" y="3146760"/>
            <a:ext cx="2675794" cy="23958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02C3ED-FA03-B548-B67A-E14278E84630}"/>
              </a:ext>
            </a:extLst>
          </p:cNvPr>
          <p:cNvSpPr/>
          <p:nvPr/>
        </p:nvSpPr>
        <p:spPr>
          <a:xfrm>
            <a:off x="1425075" y="3386348"/>
            <a:ext cx="1777025" cy="27475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8CA16C-361C-D449-BCDE-E91F2725497B}"/>
              </a:ext>
            </a:extLst>
          </p:cNvPr>
          <p:cNvSpPr/>
          <p:nvPr/>
        </p:nvSpPr>
        <p:spPr>
          <a:xfrm>
            <a:off x="2495785" y="3663306"/>
            <a:ext cx="706315" cy="27475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D40D17-8C0C-8744-B00A-D34B4DB8BC2E}"/>
              </a:ext>
            </a:extLst>
          </p:cNvPr>
          <p:cNvSpPr/>
          <p:nvPr/>
        </p:nvSpPr>
        <p:spPr>
          <a:xfrm>
            <a:off x="542455" y="3938064"/>
            <a:ext cx="2675794" cy="263769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CBC65A-4AD7-7448-8CE8-BD1523BA188A}"/>
              </a:ext>
            </a:extLst>
          </p:cNvPr>
          <p:cNvSpPr/>
          <p:nvPr/>
        </p:nvSpPr>
        <p:spPr>
          <a:xfrm>
            <a:off x="542455" y="682716"/>
            <a:ext cx="2659645" cy="86604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21DE9A-40DA-A24E-A1FB-456BDB59E6F8}"/>
              </a:ext>
            </a:extLst>
          </p:cNvPr>
          <p:cNvSpPr/>
          <p:nvPr/>
        </p:nvSpPr>
        <p:spPr>
          <a:xfrm>
            <a:off x="535102" y="3663305"/>
            <a:ext cx="1083939" cy="274759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2E9AE4-40B5-F04E-BB4A-351F13405DF5}"/>
              </a:ext>
            </a:extLst>
          </p:cNvPr>
          <p:cNvSpPr txBox="1"/>
          <p:nvPr/>
        </p:nvSpPr>
        <p:spPr>
          <a:xfrm>
            <a:off x="3692090" y="1307754"/>
            <a:ext cx="185478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Two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really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different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Two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overlay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categories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You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ignore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semantics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820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Chris </a:t>
            </a:r>
            <a:r>
              <a:rPr lang="en-US" sz="1800" dirty="0" err="1"/>
              <a:t>Despopoulos</a:t>
            </a:r>
            <a:endParaRPr lang="en-US" sz="1800" dirty="0"/>
          </a:p>
          <a:p>
            <a:r>
              <a:rPr lang="en-US" sz="1800" dirty="0"/>
              <a:t>Publications Manager @ </a:t>
            </a:r>
            <a:r>
              <a:rPr lang="en-US" sz="1800" dirty="0" err="1"/>
              <a:t>Turbonomic</a:t>
            </a:r>
            <a:r>
              <a:rPr lang="en-US" sz="1800" dirty="0"/>
              <a:t> Inc. </a:t>
            </a:r>
            <a:br>
              <a:rPr lang="en-US" sz="1800" dirty="0"/>
            </a:br>
            <a:r>
              <a:rPr lang="en-US" sz="1800" dirty="0"/>
              <a:t>(an IBM company)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Technical Writing for decades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Built plugins and tools for FrameMaker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Been with </a:t>
            </a:r>
            <a:r>
              <a:rPr lang="en-US" sz="1800" dirty="0" err="1"/>
              <a:t>Turbonomic</a:t>
            </a:r>
            <a:r>
              <a:rPr lang="en-US" sz="1800" dirty="0"/>
              <a:t> for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Designed and implemented 4D-Pubs:</a:t>
            </a:r>
            <a:br>
              <a:rPr lang="en-US" sz="1800" dirty="0"/>
            </a:br>
            <a:r>
              <a:rPr lang="en-US" sz="1800" dirty="0"/>
              <a:t>In-browser transformation of DITA to HTML</a:t>
            </a:r>
          </a:p>
        </p:txBody>
      </p:sp>
    </p:spTree>
    <p:extLst>
      <p:ext uri="{BB962C8B-B14F-4D97-AF65-F5344CB8AC3E}">
        <p14:creationId xmlns:p14="http://schemas.microsoft.com/office/powerpoint/2010/main" val="186355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73" y="2075329"/>
            <a:ext cx="2739707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 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4484A-68B7-2A46-8E66-423DEFCA5929}"/>
              </a:ext>
            </a:extLst>
          </p:cNvPr>
          <p:cNvSpPr txBox="1"/>
          <p:nvPr/>
        </p:nvSpPr>
        <p:spPr>
          <a:xfrm>
            <a:off x="3294252" y="1093121"/>
            <a:ext cx="5593073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declaration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needs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be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meaningful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finalizes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markup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Filtering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Other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You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have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different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for the same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You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procedurally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modify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fly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You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pass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modifiers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as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parameters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Let’s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how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parameters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refine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72032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4642337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Parameters in QH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E9C55-853E-D04A-9F1D-E2CD20D9E21D}"/>
              </a:ext>
            </a:extLst>
          </p:cNvPr>
          <p:cNvSpPr txBox="1"/>
          <p:nvPr/>
        </p:nvSpPr>
        <p:spPr>
          <a:xfrm>
            <a:off x="291504" y="852256"/>
            <a:ext cx="4176221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As 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saw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a QH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request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includes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paramaters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that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passed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into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if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request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passed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more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params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express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last-minute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status?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Then QH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could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be </a:t>
            </a:r>
            <a:r>
              <a:rPr lang="pl-PL" i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personalized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reflect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now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have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more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specific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E58A2-E6B9-5343-97E5-4C124B6325DE}"/>
              </a:ext>
            </a:extLst>
          </p:cNvPr>
          <p:cNvSpPr txBox="1"/>
          <p:nvPr/>
        </p:nvSpPr>
        <p:spPr>
          <a:xfrm>
            <a:off x="4732424" y="852256"/>
            <a:ext cx="417622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Examples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Give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real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names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of real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people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entities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interacting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with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text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Discuss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specifics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of real-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time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Generate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reports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Troubleshooting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respond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current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state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8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4642337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Templated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E9C55-853E-D04A-9F1D-E2CD20D9E21D}"/>
              </a:ext>
            </a:extLst>
          </p:cNvPr>
          <p:cNvSpPr txBox="1"/>
          <p:nvPr/>
        </p:nvSpPr>
        <p:spPr>
          <a:xfrm>
            <a:off x="299525" y="806272"/>
            <a:ext cx="427247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Assume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topic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slots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for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two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vars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A7969-BDD7-C843-9C4F-55E7DAFF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5" y="1341945"/>
            <a:ext cx="4530197" cy="81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47373-D699-3A44-A163-54CCF271C595}"/>
              </a:ext>
            </a:extLst>
          </p:cNvPr>
          <p:cNvSpPr txBox="1"/>
          <p:nvPr/>
        </p:nvSpPr>
        <p:spPr>
          <a:xfrm>
            <a:off x="4765552" y="1514095"/>
            <a:ext cx="31362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And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handles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like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so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EA8F0-D212-1B48-B7A3-CEFD5AA6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552" y="2160426"/>
            <a:ext cx="3707543" cy="1367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731BFF-D9FE-4B47-848B-EF27A056DA54}"/>
              </a:ext>
            </a:extLst>
          </p:cNvPr>
          <p:cNvSpPr txBox="1"/>
          <p:nvPr/>
        </p:nvSpPr>
        <p:spPr>
          <a:xfrm>
            <a:off x="153446" y="3121574"/>
            <a:ext cx="33838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You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following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QH: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7C134-0845-584B-9038-F4FD8472F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45" y="3527453"/>
            <a:ext cx="4776735" cy="13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08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6C954-9E5C-FB4E-9FEA-66416B50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In Summary…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456A9-8EB4-C84C-A463-413C15A19AF8}"/>
              </a:ext>
            </a:extLst>
          </p:cNvPr>
          <p:cNvSpPr txBox="1"/>
          <p:nvPr/>
        </p:nvSpPr>
        <p:spPr>
          <a:xfrm>
            <a:off x="879017" y="1740573"/>
            <a:ext cx="5970961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have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Demand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in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browser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slice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dice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content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with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metadata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overlays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play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with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context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25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8" y="965310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The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68637"/>
            <a:ext cx="4168202" cy="3132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Security</a:t>
            </a:r>
            <a:br>
              <a:rPr lang="en-US" sz="1600" dirty="0"/>
            </a:br>
            <a:r>
              <a:rPr lang="en-US" sz="1600" dirty="0"/>
              <a:t>In-browser apps have special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Browser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XSLT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Sluggish startup</a:t>
            </a:r>
            <a:br>
              <a:rPr lang="en-US" sz="1600" dirty="0"/>
            </a:br>
            <a:r>
              <a:rPr lang="en-US" sz="1600" dirty="0"/>
              <a:t>Loading search data takes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4BB59C-0E58-FA47-BAC7-FB591CA5D019}"/>
              </a:ext>
            </a:extLst>
          </p:cNvPr>
          <p:cNvSpPr txBox="1">
            <a:spLocks/>
          </p:cNvSpPr>
          <p:nvPr/>
        </p:nvSpPr>
        <p:spPr>
          <a:xfrm>
            <a:off x="403798" y="1268636"/>
            <a:ext cx="3745292" cy="3378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2286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73736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36576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Minimal server-side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Technically, a Static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Portable – Easy to deploy</a:t>
            </a:r>
          </a:p>
          <a:p>
            <a:pPr marL="459486" lvl="2" indent="-285750"/>
            <a:r>
              <a:rPr lang="en-US" sz="1300" dirty="0"/>
              <a:t>Deployed to external site</a:t>
            </a:r>
          </a:p>
          <a:p>
            <a:pPr marL="459486" lvl="2" indent="-285750"/>
            <a:r>
              <a:rPr lang="en-US" sz="1300" dirty="0"/>
              <a:t>Integrated in product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Surprisingly good performance</a:t>
            </a:r>
            <a:br>
              <a:rPr lang="en-US" sz="1600" dirty="0"/>
            </a:br>
            <a:r>
              <a:rPr lang="en-US" sz="1600" dirty="0"/>
              <a:t>DITA topics are small by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8F4FB-D6B3-E549-BCBC-081860FB89B8}"/>
              </a:ext>
            </a:extLst>
          </p:cNvPr>
          <p:cNvSpPr txBox="1">
            <a:spLocks/>
          </p:cNvSpPr>
          <p:nvPr/>
        </p:nvSpPr>
        <p:spPr>
          <a:xfrm>
            <a:off x="4571999" y="983991"/>
            <a:ext cx="3669030" cy="392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2C9328"/>
                </a:solidFill>
              </a:rPr>
              <a:t>The Not-So-Good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6DB6D-1670-E846-A729-97186177347E}"/>
              </a:ext>
            </a:extLst>
          </p:cNvPr>
          <p:cNvSpPr txBox="1">
            <a:spLocks/>
          </p:cNvSpPr>
          <p:nvPr/>
        </p:nvSpPr>
        <p:spPr>
          <a:xfrm>
            <a:off x="403799" y="352568"/>
            <a:ext cx="8336403" cy="392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2C9328"/>
                </a:solidFill>
              </a:rPr>
              <a:t>Transform in the Browser</a:t>
            </a:r>
          </a:p>
        </p:txBody>
      </p:sp>
    </p:spTree>
    <p:extLst>
      <p:ext uri="{BB962C8B-B14F-4D97-AF65-F5344CB8AC3E}">
        <p14:creationId xmlns:p14="http://schemas.microsoft.com/office/powerpoint/2010/main" val="1370411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7577148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Transform in the Browser IS NOT THE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E9C55-853E-D04A-9F1D-E2CD20D9E21D}"/>
              </a:ext>
            </a:extLst>
          </p:cNvPr>
          <p:cNvSpPr txBox="1"/>
          <p:nvPr/>
        </p:nvSpPr>
        <p:spPr>
          <a:xfrm>
            <a:off x="294608" y="1002089"/>
            <a:ext cx="7923865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 star of the show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</a:t>
            </a:r>
            <a:r>
              <a:rPr lang="pl-PL" b="1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Demand</a:t>
            </a:r>
            <a:endParaRPr lang="pl-PL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Transform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in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Browser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nice but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limited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With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microservices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architecture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why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not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deliver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separate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doc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component?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Security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easier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to handle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Browser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differences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go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away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Search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database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be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huge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(no transfer to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browser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generate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PDFs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on the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fly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Can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communicate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with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internal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external</a:t>
            </a:r>
            <a:r>
              <a:rPr lang="pl-PL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components</a:t>
            </a:r>
            <a:endParaRPr lang="pl-PL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4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28CB9-28FE-D449-B33F-44A2240E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1532747"/>
            <a:ext cx="4578895" cy="15232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1967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This content is provided for informational purposes only. The opinions and insights discussed are those of the presenter and do not necessarily represent those of the IBM Corporation. </a:t>
            </a:r>
          </a:p>
        </p:txBody>
      </p:sp>
    </p:spTree>
    <p:extLst>
      <p:ext uri="{BB962C8B-B14F-4D97-AF65-F5344CB8AC3E}">
        <p14:creationId xmlns:p14="http://schemas.microsoft.com/office/powerpoint/2010/main" val="2099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Background: Turbonomic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755" y="853843"/>
            <a:ext cx="4472414" cy="3778879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We Do Application Resource Management</a:t>
            </a:r>
          </a:p>
          <a:p>
            <a:endParaRPr lang="en-US" dirty="0"/>
          </a:p>
          <a:p>
            <a:r>
              <a:rPr lang="en-US" dirty="0"/>
              <a:t>Turbonomic AI-powered Application Resource Management simultaneously optimizes performance, compliance, and cost in real time.  </a:t>
            </a:r>
          </a:p>
          <a:p>
            <a:endParaRPr lang="en-US" dirty="0"/>
          </a:p>
          <a:p>
            <a:r>
              <a:rPr lang="en-US" dirty="0"/>
              <a:t>Software manages the complete application stack, automatically. Applications are continually resourced to perform while satisfying business constraints.  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25C976-AF05-FB45-9703-A7AB0E8669AB}"/>
              </a:ext>
            </a:extLst>
          </p:cNvPr>
          <p:cNvGrpSpPr/>
          <p:nvPr/>
        </p:nvGrpSpPr>
        <p:grpSpPr>
          <a:xfrm>
            <a:off x="250495" y="1054944"/>
            <a:ext cx="3462694" cy="3464382"/>
            <a:chOff x="3652336" y="1540543"/>
            <a:chExt cx="4616925" cy="461917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710A0E-3920-AD48-B384-00B2EB4A7DEA}"/>
                </a:ext>
              </a:extLst>
            </p:cNvPr>
            <p:cNvSpPr/>
            <p:nvPr/>
          </p:nvSpPr>
          <p:spPr>
            <a:xfrm>
              <a:off x="3652336" y="1540543"/>
              <a:ext cx="4616925" cy="4619176"/>
            </a:xfrm>
            <a:prstGeom prst="ellipse">
              <a:avLst/>
            </a:prstGeom>
            <a:solidFill>
              <a:schemeClr val="bg1">
                <a:lumMod val="95000"/>
                <a:alpha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C6E14C-BA8F-D149-8A56-D7AFC4DFF931}"/>
                </a:ext>
              </a:extLst>
            </p:cNvPr>
            <p:cNvSpPr txBox="1"/>
            <p:nvPr/>
          </p:nvSpPr>
          <p:spPr>
            <a:xfrm>
              <a:off x="4149777" y="3178895"/>
              <a:ext cx="3681744" cy="280372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050" b="1" cap="small"/>
                <a:t>Real-Time and Over Time Data</a:t>
              </a:r>
              <a:endParaRPr lang="en-US" sz="105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61E61C-8249-644C-80CC-D38E1DD2BCFC}"/>
                </a:ext>
              </a:extLst>
            </p:cNvPr>
            <p:cNvSpPr txBox="1"/>
            <p:nvPr/>
          </p:nvSpPr>
          <p:spPr>
            <a:xfrm>
              <a:off x="4199991" y="1758675"/>
              <a:ext cx="3566511" cy="282261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50" b="1" cap="small"/>
                <a:t>Application Resource Management</a:t>
              </a:r>
              <a:endParaRPr lang="en-US" sz="1050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9E0A6A-E1CF-4448-AEBC-D10A8E39336A}"/>
              </a:ext>
            </a:extLst>
          </p:cNvPr>
          <p:cNvGrpSpPr/>
          <p:nvPr/>
        </p:nvGrpSpPr>
        <p:grpSpPr>
          <a:xfrm>
            <a:off x="1101310" y="1952093"/>
            <a:ext cx="1751946" cy="1701555"/>
            <a:chOff x="4786756" y="2736741"/>
            <a:chExt cx="2335928" cy="2268740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E0F3A926-5513-5B45-849C-F05F5A3A2B23}"/>
                </a:ext>
              </a:extLst>
            </p:cNvPr>
            <p:cNvSpPr/>
            <p:nvPr/>
          </p:nvSpPr>
          <p:spPr>
            <a:xfrm rot="20893035">
              <a:off x="4903366" y="2846490"/>
              <a:ext cx="2112213" cy="2158991"/>
            </a:xfrm>
            <a:prstGeom prst="arc">
              <a:avLst>
                <a:gd name="adj1" fmla="val 13706484"/>
                <a:gd name="adj2" fmla="val 19996032"/>
              </a:avLst>
            </a:prstGeom>
            <a:ln w="19050">
              <a:solidFill>
                <a:schemeClr val="tx1"/>
              </a:solidFill>
              <a:headEnd type="none" w="lg" len="lg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D47F66F-3B71-094A-94F7-55448DA090A7}"/>
                </a:ext>
              </a:extLst>
            </p:cNvPr>
            <p:cNvSpPr/>
            <p:nvPr/>
          </p:nvSpPr>
          <p:spPr>
            <a:xfrm rot="6432774">
              <a:off x="4810145" y="2731439"/>
              <a:ext cx="2112213" cy="2158991"/>
            </a:xfrm>
            <a:prstGeom prst="arc">
              <a:avLst>
                <a:gd name="adj1" fmla="val 13706484"/>
                <a:gd name="adj2" fmla="val 20265620"/>
              </a:avLst>
            </a:prstGeom>
            <a:ln w="19050">
              <a:solidFill>
                <a:schemeClr val="tx1"/>
              </a:solidFill>
              <a:headEnd type="none" w="lg" len="lg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B6786F8-915B-F34C-9FB6-74067BDF2A66}"/>
                </a:ext>
              </a:extLst>
            </p:cNvPr>
            <p:cNvSpPr/>
            <p:nvPr/>
          </p:nvSpPr>
          <p:spPr>
            <a:xfrm rot="13830638">
              <a:off x="4987082" y="2713352"/>
              <a:ext cx="2112213" cy="2158991"/>
            </a:xfrm>
            <a:prstGeom prst="arc">
              <a:avLst>
                <a:gd name="adj1" fmla="val 13706484"/>
                <a:gd name="adj2" fmla="val 20026853"/>
              </a:avLst>
            </a:prstGeom>
            <a:ln w="19050">
              <a:solidFill>
                <a:schemeClr val="tx1"/>
              </a:solidFill>
              <a:headEnd type="none" w="lg" len="lg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77DAE8-378F-A34F-9480-100DB5FBA78F}"/>
              </a:ext>
            </a:extLst>
          </p:cNvPr>
          <p:cNvGrpSpPr/>
          <p:nvPr/>
        </p:nvGrpSpPr>
        <p:grpSpPr>
          <a:xfrm>
            <a:off x="595905" y="1332292"/>
            <a:ext cx="2805546" cy="2908868"/>
            <a:chOff x="4112883" y="1910339"/>
            <a:chExt cx="3740728" cy="3878491"/>
          </a:xfrm>
          <a:effectLst/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7E390AD-6CC6-464F-81D7-DAE82344C184}"/>
                </a:ext>
              </a:extLst>
            </p:cNvPr>
            <p:cNvSpPr/>
            <p:nvPr/>
          </p:nvSpPr>
          <p:spPr>
            <a:xfrm rot="1849283">
              <a:off x="4112883" y="1910339"/>
              <a:ext cx="3740728" cy="3878491"/>
            </a:xfrm>
            <a:prstGeom prst="blockArc">
              <a:avLst>
                <a:gd name="adj1" fmla="val 14303043"/>
                <a:gd name="adj2" fmla="val 21497007"/>
                <a:gd name="adj3" fmla="val 21642"/>
              </a:avLst>
            </a:prstGeom>
            <a:solidFill>
              <a:srgbClr val="3CD03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9D3FA4-EDAB-5445-94E9-C8D503799EFD}"/>
                </a:ext>
              </a:extLst>
            </p:cNvPr>
            <p:cNvSpPr txBox="1"/>
            <p:nvPr/>
          </p:nvSpPr>
          <p:spPr>
            <a:xfrm rot="3215200">
              <a:off x="6123420" y="2907487"/>
              <a:ext cx="13798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50" cap="small">
                  <a:solidFill>
                    <a:schemeClr val="bg1"/>
                  </a:solidFill>
                </a:rPr>
                <a:t>Analytics</a:t>
              </a:r>
            </a:p>
            <a:p>
              <a:pPr algn="ctr"/>
              <a:r>
                <a:rPr lang="en-US" sz="750" cap="small">
                  <a:solidFill>
                    <a:schemeClr val="bg1"/>
                  </a:solidFill>
                </a:rPr>
                <a:t>(Prioritization)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8F0DE2-0FCE-A444-AC9A-8C78F85E7228}"/>
              </a:ext>
            </a:extLst>
          </p:cNvPr>
          <p:cNvGrpSpPr/>
          <p:nvPr/>
        </p:nvGrpSpPr>
        <p:grpSpPr>
          <a:xfrm>
            <a:off x="500703" y="1351863"/>
            <a:ext cx="2908868" cy="2805546"/>
            <a:chOff x="3985946" y="1936434"/>
            <a:chExt cx="3878491" cy="3740728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D872941C-D658-104F-8BD7-88BCE9063754}"/>
                </a:ext>
              </a:extLst>
            </p:cNvPr>
            <p:cNvSpPr/>
            <p:nvPr/>
          </p:nvSpPr>
          <p:spPr>
            <a:xfrm rot="16200000">
              <a:off x="4054828" y="1867552"/>
              <a:ext cx="3740728" cy="3878491"/>
            </a:xfrm>
            <a:prstGeom prst="blockArc">
              <a:avLst>
                <a:gd name="adj1" fmla="val 14361220"/>
                <a:gd name="adj2" fmla="val 21561352"/>
                <a:gd name="adj3" fmla="val 21787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6FEE59-3787-6A44-A0D3-B4C6A5BBA1E2}"/>
                </a:ext>
              </a:extLst>
            </p:cNvPr>
            <p:cNvSpPr txBox="1"/>
            <p:nvPr/>
          </p:nvSpPr>
          <p:spPr>
            <a:xfrm rot="18144824">
              <a:off x="4323952" y="2955722"/>
              <a:ext cx="1379865" cy="64633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50" cap="small">
                  <a:solidFill>
                    <a:schemeClr val="bg1"/>
                  </a:solidFill>
                </a:rPr>
                <a:t>Visibility</a:t>
              </a:r>
            </a:p>
            <a:p>
              <a:pPr algn="ctr"/>
              <a:r>
                <a:rPr lang="en-US" sz="750" cap="small">
                  <a:solidFill>
                    <a:schemeClr val="bg1"/>
                  </a:solidFill>
                </a:rPr>
                <a:t>(Full-Stack)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CC67-1ECE-2443-BADC-501D17E8500C}"/>
              </a:ext>
            </a:extLst>
          </p:cNvPr>
          <p:cNvGrpSpPr/>
          <p:nvPr/>
        </p:nvGrpSpPr>
        <p:grpSpPr>
          <a:xfrm>
            <a:off x="1463168" y="2151318"/>
            <a:ext cx="1068436" cy="1240436"/>
            <a:chOff x="5269234" y="3002374"/>
            <a:chExt cx="1424582" cy="16539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0DB020-C03F-E64E-9BD9-21D96BC05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6741" y="3627620"/>
              <a:ext cx="1417075" cy="44392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49DED8-3B8F-7343-B103-10EA28FBF291}"/>
                </a:ext>
              </a:extLst>
            </p:cNvPr>
            <p:cNvSpPr txBox="1"/>
            <p:nvPr/>
          </p:nvSpPr>
          <p:spPr>
            <a:xfrm>
              <a:off x="5269234" y="3002374"/>
              <a:ext cx="13661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/>
                <a:t>Continuous</a:t>
              </a:r>
            </a:p>
            <a:p>
              <a:pPr algn="ctr"/>
              <a:r>
                <a:rPr lang="en-US" sz="900" b="1"/>
                <a:t>AIOps Platform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490592-BED1-F248-A21F-E0BB59074BB2}"/>
                </a:ext>
              </a:extLst>
            </p:cNvPr>
            <p:cNvSpPr txBox="1"/>
            <p:nvPr/>
          </p:nvSpPr>
          <p:spPr>
            <a:xfrm>
              <a:off x="5438935" y="4163846"/>
              <a:ext cx="10669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/>
                <a:t>Common</a:t>
              </a:r>
            </a:p>
            <a:p>
              <a:pPr algn="ctr"/>
              <a:r>
                <a:rPr lang="en-US" sz="900" b="1"/>
                <a:t>Data Model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5C8630-8120-694D-8124-86423461BAF3}"/>
              </a:ext>
            </a:extLst>
          </p:cNvPr>
          <p:cNvGrpSpPr/>
          <p:nvPr/>
        </p:nvGrpSpPr>
        <p:grpSpPr>
          <a:xfrm>
            <a:off x="536574" y="1326404"/>
            <a:ext cx="2805546" cy="2908868"/>
            <a:chOff x="4033775" y="1902488"/>
            <a:chExt cx="3740728" cy="3878491"/>
          </a:xfrm>
        </p:grpSpPr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C5E38D43-401C-3042-9D1D-E5A5597C637E}"/>
                </a:ext>
              </a:extLst>
            </p:cNvPr>
            <p:cNvSpPr/>
            <p:nvPr/>
          </p:nvSpPr>
          <p:spPr>
            <a:xfrm rot="8951738">
              <a:off x="4033775" y="1902488"/>
              <a:ext cx="3740728" cy="3878491"/>
            </a:xfrm>
            <a:prstGeom prst="blockArc">
              <a:avLst>
                <a:gd name="adj1" fmla="val 14458817"/>
                <a:gd name="adj2" fmla="val 21519820"/>
                <a:gd name="adj3" fmla="val 20644"/>
              </a:avLst>
            </a:prstGeom>
            <a:solidFill>
              <a:srgbClr val="2D8B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34B522-6C67-4C41-AAB5-6C4852CF1AAC}"/>
                </a:ext>
              </a:extLst>
            </p:cNvPr>
            <p:cNvSpPr txBox="1"/>
            <p:nvPr/>
          </p:nvSpPr>
          <p:spPr>
            <a:xfrm>
              <a:off x="5338300" y="4640499"/>
              <a:ext cx="1379865" cy="64633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050" cap="small" dirty="0">
                  <a:solidFill>
                    <a:schemeClr val="bg1"/>
                  </a:solidFill>
                </a:rPr>
                <a:t>Actions</a:t>
              </a:r>
            </a:p>
            <a:p>
              <a:pPr algn="ctr"/>
              <a:r>
                <a:rPr lang="en-US" sz="750" dirty="0">
                  <a:solidFill>
                    <a:schemeClr val="bg1"/>
                  </a:solidFill>
                </a:rPr>
                <a:t>(</a:t>
              </a:r>
              <a:r>
                <a:rPr lang="en-US" sz="750" cap="small" dirty="0">
                  <a:solidFill>
                    <a:schemeClr val="bg1"/>
                  </a:solidFill>
                </a:rPr>
                <a:t>Resourcing Decisions</a:t>
              </a:r>
              <a:r>
                <a:rPr lang="en-US" sz="750" dirty="0">
                  <a:solidFill>
                    <a:schemeClr val="bg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89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Product and Doc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00" y="853843"/>
            <a:ext cx="5480166" cy="377887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Turbonomic is delivered as a Virtual Machine or Kubernetes cluster that hosts the back-end process. This platform serves the User Interface as a Web App. </a:t>
            </a:r>
          </a:p>
          <a:p>
            <a:endParaRPr lang="en-US" dirty="0"/>
          </a:p>
          <a:p>
            <a:r>
              <a:rPr lang="en-US" dirty="0"/>
              <a:t>The same platform also serves the online docs which display as HTML in a Web App.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0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Doc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00" y="853843"/>
            <a:ext cx="3997216" cy="1816529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 Source: DITA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 Display: Single-Page App</a:t>
            </a:r>
          </a:p>
          <a:p>
            <a:pPr marL="459486" lvl="2" indent="-285750"/>
            <a:r>
              <a:rPr lang="en-US" dirty="0"/>
              <a:t>Static on the server side</a:t>
            </a:r>
          </a:p>
          <a:p>
            <a:pPr marL="459486" lvl="2" indent="-285750"/>
            <a:r>
              <a:rPr lang="en-US" dirty="0"/>
              <a:t>Dynamic on the client 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AC37D-8445-684B-8BC3-5C6745071F35}"/>
              </a:ext>
            </a:extLst>
          </p:cNvPr>
          <p:cNvSpPr txBox="1"/>
          <p:nvPr/>
        </p:nvSpPr>
        <p:spPr>
          <a:xfrm>
            <a:off x="403799" y="2851735"/>
            <a:ext cx="4767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transform the DITA on request, in the browser.</a:t>
            </a:r>
          </a:p>
          <a:p>
            <a:endParaRPr lang="en-US" sz="1600" dirty="0"/>
          </a:p>
          <a:p>
            <a:r>
              <a:rPr lang="en-US" sz="1600" i="1" dirty="0"/>
              <a:t>Transform on Demand </a:t>
            </a:r>
            <a:r>
              <a:rPr lang="en-US" sz="1600" dirty="0"/>
              <a:t>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can adjust help on the fly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</a:t>
            </a:r>
            <a:r>
              <a:rPr lang="en-US" sz="1400" i="1" dirty="0"/>
              <a:t>build</a:t>
            </a:r>
            <a:r>
              <a:rPr lang="en-US" sz="1400" dirty="0"/>
              <a:t> of the online help (Agile, saves $$$)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get to think </a:t>
            </a:r>
            <a:r>
              <a:rPr lang="en-US" sz="1400" i="1" dirty="0"/>
              <a:t>differently</a:t>
            </a:r>
            <a:r>
              <a:rPr lang="en-US" sz="1400" dirty="0"/>
              <a:t>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B0B4A6-B33B-0D43-B7CF-D0E2C049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769" y="139250"/>
            <a:ext cx="3125581" cy="44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8" y="965310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Shipped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C6D1-B66F-F048-B3D9-19F8B5C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73433"/>
            <a:ext cx="4168202" cy="23284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help from multiple sources</a:t>
            </a:r>
          </a:p>
          <a:p>
            <a:pPr marL="459486" lvl="2" indent="-285750"/>
            <a:r>
              <a:rPr lang="en-US" sz="1300" dirty="0"/>
              <a:t>e.g. doc assets on different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API call/response </a:t>
            </a:r>
          </a:p>
          <a:p>
            <a:pPr marL="459486" lvl="2" indent="-285750"/>
            <a:r>
              <a:rPr lang="en-US" sz="1300" dirty="0"/>
              <a:t>Wizards &amp; tutorials</a:t>
            </a:r>
          </a:p>
          <a:p>
            <a:pPr marL="459486" lvl="2" indent="-285750"/>
            <a:r>
              <a:rPr lang="en-US" sz="1300" dirty="0"/>
              <a:t>Plugin framework (custom d3.js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Intelligent Quick Help</a:t>
            </a:r>
            <a:endParaRPr lang="en-US" sz="1300" dirty="0"/>
          </a:p>
          <a:p>
            <a:pPr marL="459486" lvl="2" indent="-285750"/>
            <a:r>
              <a:rPr lang="en-US" sz="1300" dirty="0"/>
              <a:t>Pass GUI state within QH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4BB59C-0E58-FA47-BAC7-FB591CA5D019}"/>
              </a:ext>
            </a:extLst>
          </p:cNvPr>
          <p:cNvSpPr txBox="1">
            <a:spLocks/>
          </p:cNvSpPr>
          <p:nvPr/>
        </p:nvSpPr>
        <p:spPr>
          <a:xfrm>
            <a:off x="403798" y="1573433"/>
            <a:ext cx="3745292" cy="3378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2286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73736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36576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Role-based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Variable GUI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Swagger-</a:t>
            </a:r>
            <a:r>
              <a:rPr lang="en-US" sz="1600" dirty="0" err="1"/>
              <a:t>ish</a:t>
            </a:r>
            <a:r>
              <a:rPr lang="en-US" sz="1600" dirty="0"/>
              <a:t> API 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Integrate with Social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 Flavors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Walk-throughs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Quick Help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8F4FB-D6B3-E549-BCBC-081860FB89B8}"/>
              </a:ext>
            </a:extLst>
          </p:cNvPr>
          <p:cNvSpPr txBox="1">
            <a:spLocks/>
          </p:cNvSpPr>
          <p:nvPr/>
        </p:nvSpPr>
        <p:spPr>
          <a:xfrm>
            <a:off x="4571999" y="1288788"/>
            <a:ext cx="3669030" cy="392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2C9328"/>
                </a:solidFill>
              </a:rPr>
              <a:t>Demonstrated but no business case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6DB6D-1670-E846-A729-97186177347E}"/>
              </a:ext>
            </a:extLst>
          </p:cNvPr>
          <p:cNvSpPr txBox="1">
            <a:spLocks/>
          </p:cNvSpPr>
          <p:nvPr/>
        </p:nvSpPr>
        <p:spPr>
          <a:xfrm>
            <a:off x="403799" y="352568"/>
            <a:ext cx="8336403" cy="392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2C9328"/>
                </a:solidFill>
              </a:rPr>
              <a:t>Transform on Demand:  Advantages</a:t>
            </a:r>
          </a:p>
        </p:txBody>
      </p:sp>
    </p:spTree>
    <p:extLst>
      <p:ext uri="{BB962C8B-B14F-4D97-AF65-F5344CB8AC3E}">
        <p14:creationId xmlns:p14="http://schemas.microsoft.com/office/powerpoint/2010/main" val="265912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468-962E-8B4F-AD5C-6F45DF86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9" y="352568"/>
            <a:ext cx="3253801" cy="392275"/>
          </a:xfrm>
        </p:spPr>
        <p:txBody>
          <a:bodyPr/>
          <a:lstStyle/>
          <a:p>
            <a:r>
              <a:rPr lang="en-US" b="1" dirty="0">
                <a:solidFill>
                  <a:srgbClr val="2C9328"/>
                </a:solidFill>
              </a:rPr>
              <a:t>Architecture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6215BC-3CAF-3045-A08E-32D5F779BD01}"/>
              </a:ext>
            </a:extLst>
          </p:cNvPr>
          <p:cNvSpPr/>
          <p:nvPr/>
        </p:nvSpPr>
        <p:spPr>
          <a:xfrm>
            <a:off x="4005557" y="854273"/>
            <a:ext cx="4814762" cy="550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Doc_Controller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A46887-1851-4543-A181-BF00BB67014B}"/>
              </a:ext>
            </a:extLst>
          </p:cNvPr>
          <p:cNvSpPr/>
          <p:nvPr/>
        </p:nvSpPr>
        <p:spPr>
          <a:xfrm>
            <a:off x="7452764" y="2646504"/>
            <a:ext cx="1367554" cy="94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 Service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577B97-A6FB-2A4A-B6EF-66A4359F9A8B}"/>
              </a:ext>
            </a:extLst>
          </p:cNvPr>
          <p:cNvSpPr/>
          <p:nvPr/>
        </p:nvSpPr>
        <p:spPr>
          <a:xfrm>
            <a:off x="5810079" y="2646504"/>
            <a:ext cx="1424199" cy="94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Conref</a:t>
            </a:r>
            <a:r>
              <a:rPr lang="en-US" dirty="0"/>
              <a:t> Service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F7E202-4191-294A-8DB4-F7B5E78FA13B}"/>
              </a:ext>
            </a:extLst>
          </p:cNvPr>
          <p:cNvSpPr/>
          <p:nvPr/>
        </p:nvSpPr>
        <p:spPr>
          <a:xfrm>
            <a:off x="4005556" y="2646504"/>
            <a:ext cx="1569855" cy="94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Keyref</a:t>
            </a:r>
            <a:r>
              <a:rPr lang="en-US" dirty="0"/>
              <a:t> Service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2D8DB3-D01A-4A48-803E-ED03DAF7B1E4}"/>
              </a:ext>
            </a:extLst>
          </p:cNvPr>
          <p:cNvSpPr/>
          <p:nvPr/>
        </p:nvSpPr>
        <p:spPr>
          <a:xfrm>
            <a:off x="6603101" y="2030348"/>
            <a:ext cx="2217218" cy="528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Service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118B93C-07EB-2043-8ADE-7F4B0E36CC64}"/>
              </a:ext>
            </a:extLst>
          </p:cNvPr>
          <p:cNvSpPr/>
          <p:nvPr/>
        </p:nvSpPr>
        <p:spPr>
          <a:xfrm>
            <a:off x="4005556" y="2026490"/>
            <a:ext cx="2443795" cy="532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TOC Service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9ABD152-C2ED-BD48-8E48-DB73CECD0C2E}"/>
              </a:ext>
            </a:extLst>
          </p:cNvPr>
          <p:cNvSpPr/>
          <p:nvPr/>
        </p:nvSpPr>
        <p:spPr>
          <a:xfrm>
            <a:off x="4005557" y="1488933"/>
            <a:ext cx="4814762" cy="453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Launch Service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0DE41C-FF8F-804C-86D3-D301B713FF13}"/>
              </a:ext>
            </a:extLst>
          </p:cNvPr>
          <p:cNvSpPr/>
          <p:nvPr/>
        </p:nvSpPr>
        <p:spPr>
          <a:xfrm>
            <a:off x="4005556" y="4189388"/>
            <a:ext cx="4826096" cy="417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Extension Service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512A92B-26B6-DF4B-BD97-0C50B074BFD0}"/>
              </a:ext>
            </a:extLst>
          </p:cNvPr>
          <p:cNvSpPr/>
          <p:nvPr/>
        </p:nvSpPr>
        <p:spPr>
          <a:xfrm>
            <a:off x="4005556" y="3673027"/>
            <a:ext cx="4814762" cy="448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 Utilities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2B33B-6686-0949-9790-8CE6398C8735}"/>
              </a:ext>
            </a:extLst>
          </p:cNvPr>
          <p:cNvSpPr txBox="1"/>
          <p:nvPr/>
        </p:nvSpPr>
        <p:spPr>
          <a:xfrm>
            <a:off x="315589" y="836314"/>
            <a:ext cx="323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Listen for URL changes and overall control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B9292-F4EE-A145-8AF8-BDD3422F6CB6}"/>
              </a:ext>
            </a:extLst>
          </p:cNvPr>
          <p:cNvSpPr txBox="1"/>
          <p:nvPr/>
        </p:nvSpPr>
        <p:spPr>
          <a:xfrm>
            <a:off x="323681" y="1530476"/>
            <a:ext cx="341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Single point to launch help window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8ED77-37F3-C848-8923-4CF279FD1393}"/>
              </a:ext>
            </a:extLst>
          </p:cNvPr>
          <p:cNvSpPr txBox="1"/>
          <p:nvPr/>
        </p:nvSpPr>
        <p:spPr>
          <a:xfrm>
            <a:off x="323681" y="2101906"/>
            <a:ext cx="325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Manage TOC and 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19FEB6-6BB4-DE44-8D2B-FFA40C63D7A2}"/>
              </a:ext>
            </a:extLst>
          </p:cNvPr>
          <p:cNvSpPr txBox="1"/>
          <p:nvPr/>
        </p:nvSpPr>
        <p:spPr>
          <a:xfrm>
            <a:off x="315589" y="2801853"/>
            <a:ext cx="359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DITA-specific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Keyref</a:t>
            </a:r>
            <a:r>
              <a:rPr lang="en-US" sz="1600" dirty="0"/>
              <a:t> is key to flavors &amp; rebrand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5EBF77-ECA0-CD4D-8056-6A009CA7A20E}"/>
              </a:ext>
            </a:extLst>
          </p:cNvPr>
          <p:cNvSpPr txBox="1"/>
          <p:nvPr/>
        </p:nvSpPr>
        <p:spPr>
          <a:xfrm>
            <a:off x="323681" y="3727884"/>
            <a:ext cx="347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General utilities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BF59A9-4560-4749-8E89-66E4608CD6C8}"/>
              </a:ext>
            </a:extLst>
          </p:cNvPr>
          <p:cNvSpPr txBox="1"/>
          <p:nvPr/>
        </p:nvSpPr>
        <p:spPr>
          <a:xfrm>
            <a:off x="312348" y="4233325"/>
            <a:ext cx="343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Dictionary of custom functions</a:t>
            </a:r>
          </a:p>
        </p:txBody>
      </p:sp>
    </p:spTree>
    <p:extLst>
      <p:ext uri="{BB962C8B-B14F-4D97-AF65-F5344CB8AC3E}">
        <p14:creationId xmlns:p14="http://schemas.microsoft.com/office/powerpoint/2010/main" val="110070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rbonomics 1">
      <a:dk1>
        <a:srgbClr val="000000"/>
      </a:dk1>
      <a:lt1>
        <a:srgbClr val="FFFFFF"/>
      </a:lt1>
      <a:dk2>
        <a:srgbClr val="373A36"/>
      </a:dk2>
      <a:lt2>
        <a:srgbClr val="E7E6E6"/>
      </a:lt2>
      <a:accent1>
        <a:srgbClr val="00B74F"/>
      </a:accent1>
      <a:accent2>
        <a:srgbClr val="05C3DE"/>
      </a:accent2>
      <a:accent3>
        <a:srgbClr val="18C538"/>
      </a:accent3>
      <a:accent4>
        <a:srgbClr val="373A36"/>
      </a:accent4>
      <a:accent5>
        <a:srgbClr val="D0D3D3"/>
      </a:accent5>
      <a:accent6>
        <a:srgbClr val="000000"/>
      </a:accent6>
      <a:hlink>
        <a:srgbClr val="18C538"/>
      </a:hlink>
      <a:folHlink>
        <a:srgbClr val="00B7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24223</TotalTime>
  <Words>1521</Words>
  <Application>Microsoft Macintosh PowerPoint</Application>
  <PresentationFormat>On-screen Show (16:9)</PresentationFormat>
  <Paragraphs>314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</vt:lpstr>
      <vt:lpstr>Courier New</vt:lpstr>
      <vt:lpstr>Open Sans</vt:lpstr>
      <vt:lpstr>Office Theme</vt:lpstr>
      <vt:lpstr>Extracting Microcontent from  DITA Topics</vt:lpstr>
      <vt:lpstr>A Case Study</vt:lpstr>
      <vt:lpstr>Introductions</vt:lpstr>
      <vt:lpstr>Disclaimer</vt:lpstr>
      <vt:lpstr>Background: Turbonomic Product</vt:lpstr>
      <vt:lpstr>Product and Doc Delivery</vt:lpstr>
      <vt:lpstr>Doc Overview</vt:lpstr>
      <vt:lpstr>Shipped</vt:lpstr>
      <vt:lpstr>Architecture</vt:lpstr>
      <vt:lpstr>Load &amp; Transform XML</vt:lpstr>
      <vt:lpstr>Custom Functions</vt:lpstr>
      <vt:lpstr>Let’s Pause…</vt:lpstr>
      <vt:lpstr>Introducing Quick Help</vt:lpstr>
      <vt:lpstr>An App is an App…</vt:lpstr>
      <vt:lpstr>…Is an App</vt:lpstr>
      <vt:lpstr>Strategy</vt:lpstr>
      <vt:lpstr>Three Microcontent Types</vt:lpstr>
      <vt:lpstr>QH Panel: Extracting Microcontent From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 Asset</vt:lpstr>
      <vt:lpstr>QH Panel Transform</vt:lpstr>
      <vt:lpstr>Let’s Pause…</vt:lpstr>
      <vt:lpstr>Metadata  As Overlays</vt:lpstr>
      <vt:lpstr>PowerPoint Presentation</vt:lpstr>
      <vt:lpstr>PowerPoint Presentation</vt:lpstr>
      <vt:lpstr>Transform  As Context</vt:lpstr>
      <vt:lpstr>Parameters in QH</vt:lpstr>
      <vt:lpstr>Templated Response</vt:lpstr>
      <vt:lpstr>In Summary…</vt:lpstr>
      <vt:lpstr>The Good</vt:lpstr>
      <vt:lpstr>Transform in the Browser IS NOT THE POINT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 Perkins</dc:creator>
  <cp:lastModifiedBy>Chris Despopoulos</cp:lastModifiedBy>
  <cp:revision>234</cp:revision>
  <dcterms:created xsi:type="dcterms:W3CDTF">2019-08-12T16:10:25Z</dcterms:created>
  <dcterms:modified xsi:type="dcterms:W3CDTF">2021-11-09T14:48:19Z</dcterms:modified>
</cp:coreProperties>
</file>